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56"/>
  </p:notesMasterIdLst>
  <p:sldIdLst>
    <p:sldId id="382" r:id="rId5"/>
    <p:sldId id="343" r:id="rId6"/>
    <p:sldId id="344" r:id="rId7"/>
    <p:sldId id="345" r:id="rId8"/>
    <p:sldId id="346" r:id="rId9"/>
    <p:sldId id="350" r:id="rId10"/>
    <p:sldId id="347" r:id="rId11"/>
    <p:sldId id="351" r:id="rId12"/>
    <p:sldId id="348" r:id="rId13"/>
    <p:sldId id="349" r:id="rId14"/>
    <p:sldId id="290" r:id="rId15"/>
    <p:sldId id="375" r:id="rId16"/>
    <p:sldId id="383" r:id="rId17"/>
    <p:sldId id="364" r:id="rId18"/>
    <p:sldId id="263" r:id="rId19"/>
    <p:sldId id="264" r:id="rId20"/>
    <p:sldId id="266" r:id="rId21"/>
    <p:sldId id="291" r:id="rId22"/>
    <p:sldId id="365" r:id="rId23"/>
    <p:sldId id="336" r:id="rId24"/>
    <p:sldId id="366" r:id="rId25"/>
    <p:sldId id="381" r:id="rId26"/>
    <p:sldId id="338" r:id="rId27"/>
    <p:sldId id="368" r:id="rId28"/>
    <p:sldId id="369" r:id="rId29"/>
    <p:sldId id="370" r:id="rId30"/>
    <p:sldId id="371" r:id="rId31"/>
    <p:sldId id="372" r:id="rId32"/>
    <p:sldId id="373" r:id="rId33"/>
    <p:sldId id="374" r:id="rId34"/>
    <p:sldId id="323" r:id="rId35"/>
    <p:sldId id="376" r:id="rId36"/>
    <p:sldId id="377" r:id="rId37"/>
    <p:sldId id="324" r:id="rId38"/>
    <p:sldId id="354" r:id="rId39"/>
    <p:sldId id="353" r:id="rId40"/>
    <p:sldId id="352" r:id="rId41"/>
    <p:sldId id="355" r:id="rId42"/>
    <p:sldId id="297" r:id="rId43"/>
    <p:sldId id="361" r:id="rId44"/>
    <p:sldId id="356" r:id="rId45"/>
    <p:sldId id="362" r:id="rId46"/>
    <p:sldId id="359" r:id="rId47"/>
    <p:sldId id="357" r:id="rId48"/>
    <p:sldId id="358" r:id="rId49"/>
    <p:sldId id="378" r:id="rId50"/>
    <p:sldId id="379" r:id="rId51"/>
    <p:sldId id="380" r:id="rId52"/>
    <p:sldId id="310" r:id="rId53"/>
    <p:sldId id="298" r:id="rId54"/>
    <p:sldId id="261" r:id="rId55"/>
  </p:sldIdLst>
  <p:sldSz cx="9144000" cy="6858000" type="screen4x3"/>
  <p:notesSz cx="6858000" cy="9144000"/>
  <p:custDataLst>
    <p:tags r:id="rId5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50" autoAdjust="0"/>
    <p:restoredTop sz="93979" autoAdjust="0"/>
  </p:normalViewPr>
  <p:slideViewPr>
    <p:cSldViewPr>
      <p:cViewPr varScale="1">
        <p:scale>
          <a:sx n="69" d="100"/>
          <a:sy n="69" d="100"/>
        </p:scale>
        <p:origin x="-159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gs" Target="tags/tag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4/24/2020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extLst>
      <p:ext uri="{BB962C8B-B14F-4D97-AF65-F5344CB8AC3E}">
        <p14:creationId xmlns:p14="http://schemas.microsoft.com/office/powerpoint/2010/main" val="731117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I-Times" pitchFamily="2" charset="0"/>
              </a:defRPr>
            </a:lvl1pPr>
            <a:lvl2pPr marL="742950" indent="-285750" eaLnBrk="0" hangingPunct="0">
              <a:defRPr>
                <a:solidFill>
                  <a:schemeClr val="tx1"/>
                </a:solidFill>
                <a:latin typeface="VNI-Times" pitchFamily="2" charset="0"/>
              </a:defRPr>
            </a:lvl2pPr>
            <a:lvl3pPr marL="1143000" indent="-228600" eaLnBrk="0" hangingPunct="0">
              <a:defRPr>
                <a:solidFill>
                  <a:schemeClr val="tx1"/>
                </a:solidFill>
                <a:latin typeface="VNI-Times" pitchFamily="2" charset="0"/>
              </a:defRPr>
            </a:lvl3pPr>
            <a:lvl4pPr marL="1600200" indent="-228600" eaLnBrk="0" hangingPunct="0">
              <a:defRPr>
                <a:solidFill>
                  <a:schemeClr val="tx1"/>
                </a:solidFill>
                <a:latin typeface="VNI-Times" pitchFamily="2" charset="0"/>
              </a:defRPr>
            </a:lvl4pPr>
            <a:lvl5pPr marL="2057400" indent="-228600" eaLnBrk="0" hangingPunct="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eaLnBrk="1" hangingPunct="1"/>
            <a:fld id="{C019EF79-8771-4203-B093-D80A8297120C}" type="slidenum">
              <a:rPr lang="en-US" smtClean="0">
                <a:latin typeface="Arial" pitchFamily="34" charset="0"/>
                <a:cs typeface="Arial" pitchFamily="34" charset="0"/>
              </a:rPr>
              <a:pPr eaLnBrk="1" hangingPunct="1"/>
              <a:t>1</a:t>
            </a:fld>
            <a:endParaRPr lang="en-US" smtClean="0">
              <a:latin typeface="Arial" pitchFamily="34" charset="0"/>
              <a:cs typeface="Arial" pitchFamily="34" charset="0"/>
            </a:endParaRPr>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883455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34498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237219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9444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093233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777378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72795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73450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00644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02331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4180676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8146208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910376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1511902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2165291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433086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8964095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9148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7618234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5275593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118066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5384193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129575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374629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7970757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616244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685156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7712006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7327633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8929663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779574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804264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804264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804264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804264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51</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066800" y="381000"/>
            <a:ext cx="7620000" cy="579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59207269"/>
      </p:ext>
    </p:extLst>
  </p:cSld>
  <p:clrMapOvr>
    <a:masterClrMapping/>
  </p:clrMapOvr>
  <p:transition spd="med">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0" r:id="rId12"/>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43.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emf"/><Relationship Id="rId4" Type="http://schemas.openxmlformats.org/officeDocument/2006/relationships/image" Target="../media/image1.pn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3.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32.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9.jpeg"/></Relationships>
</file>

<file path=ppt/slides/_rels/slide1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2.xml"/><Relationship Id="rId5" Type="http://schemas.openxmlformats.org/officeDocument/2006/relationships/image" Target="../media/image9.jpe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2.xml"/><Relationship Id="rId5" Type="http://schemas.openxmlformats.org/officeDocument/2006/relationships/image" Target="../media/image23.pn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1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9.jpe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44.jpeg"/><Relationship Id="rId4" Type="http://schemas.openxmlformats.org/officeDocument/2006/relationships/image" Target="../media/image43.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8.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89" name="j0213011.wav">
            <a:hlinkClick r:id="" action="ppaction://media"/>
          </p:cNvPr>
          <p:cNvPicPr>
            <a:picLocks noRot="1" noChangeAspect="1" noChangeArrowheads="1"/>
          </p:cNvPicPr>
          <p:nvPr>
            <a:wavAudioFile r:embed="rId1" name="j0214098.wav"/>
          </p:nvPr>
        </p:nvPicPr>
        <p:blipFill>
          <a:blip r:embed="rId4">
            <a:extLst>
              <a:ext uri="{28A0092B-C50C-407E-A947-70E740481C1C}">
                <a14:useLocalDpi xmlns:a14="http://schemas.microsoft.com/office/drawing/2010/main" val="0"/>
              </a:ext>
            </a:extLst>
          </a:blip>
          <a:srcRect/>
          <a:stretch>
            <a:fillRect/>
          </a:stretch>
        </p:blipFill>
        <p:spPr bwMode="auto">
          <a:xfrm>
            <a:off x="15875"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795" name="Group 178"/>
          <p:cNvGrpSpPr>
            <a:grpSpLocks/>
          </p:cNvGrpSpPr>
          <p:nvPr/>
        </p:nvGrpSpPr>
        <p:grpSpPr bwMode="auto">
          <a:xfrm>
            <a:off x="0" y="0"/>
            <a:ext cx="9144000" cy="6858000"/>
            <a:chOff x="288" y="480"/>
            <a:chExt cx="5088" cy="3312"/>
          </a:xfrm>
        </p:grpSpPr>
        <p:pic>
          <p:nvPicPr>
            <p:cNvPr id="4122" name="Picture 179" descr="bg1"/>
            <p:cNvPicPr>
              <a:picLocks noChangeAspect="1" noChangeArrowheads="1"/>
            </p:cNvPicPr>
            <p:nvPr/>
          </p:nvPicPr>
          <p:blipFill>
            <a:blip r:embed="rId5"/>
            <a:srcRect l="13113" t="5725" r="1764" b="19624"/>
            <a:stretch>
              <a:fillRect/>
            </a:stretch>
          </p:blipFill>
          <p:spPr bwMode="auto">
            <a:xfrm>
              <a:off x="288" y="480"/>
              <a:ext cx="5088" cy="3312"/>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3816" name="Picture 180" descr="balo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6" y="720"/>
              <a:ext cx="648" cy="1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7" name="Picture 18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 y="2592"/>
              <a:ext cx="586" cy="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796" name="Picture 182" descr="SPARKLES"/>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690813" y="1323975"/>
            <a:ext cx="6127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183" descr="SPARKLES"/>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1752600" y="4572000"/>
            <a:ext cx="6127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184" descr="SPARKLES"/>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281613" y="561975"/>
            <a:ext cx="6127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187" descr="floral"/>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872413" y="5286375"/>
            <a:ext cx="82232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88" descr="floral"/>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872413" y="4600575"/>
            <a:ext cx="82232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1" name="Picture 189" descr="floral"/>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339013" y="4905375"/>
            <a:ext cx="82232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2" name="Picture 192" descr="floral"/>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938213" y="5286375"/>
            <a:ext cx="82232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3" name="Picture 193" descr="floral"/>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938213" y="4600575"/>
            <a:ext cx="82232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4" name="Picture 194" descr="floral"/>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04813" y="4905375"/>
            <a:ext cx="82232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1" name="Text Box 209"/>
          <p:cNvSpPr txBox="1">
            <a:spLocks noChangeArrowheads="1"/>
          </p:cNvSpPr>
          <p:nvPr/>
        </p:nvSpPr>
        <p:spPr bwMode="auto">
          <a:xfrm>
            <a:off x="4273122" y="4615473"/>
            <a:ext cx="3727878"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I-Times" pitchFamily="2" charset="0"/>
              </a:defRPr>
            </a:lvl1pPr>
            <a:lvl2pPr marL="742950" indent="-285750" eaLnBrk="0" hangingPunct="0">
              <a:defRPr>
                <a:solidFill>
                  <a:schemeClr val="tx1"/>
                </a:solidFill>
                <a:latin typeface="VNI-Times" pitchFamily="2" charset="0"/>
              </a:defRPr>
            </a:lvl2pPr>
            <a:lvl3pPr marL="1143000" indent="-228600" eaLnBrk="0" hangingPunct="0">
              <a:defRPr>
                <a:solidFill>
                  <a:schemeClr val="tx1"/>
                </a:solidFill>
                <a:latin typeface="VNI-Times" pitchFamily="2" charset="0"/>
              </a:defRPr>
            </a:lvl3pPr>
            <a:lvl4pPr marL="1600200" indent="-228600" eaLnBrk="0" hangingPunct="0">
              <a:defRPr>
                <a:solidFill>
                  <a:schemeClr val="tx1"/>
                </a:solidFill>
                <a:latin typeface="VNI-Times" pitchFamily="2" charset="0"/>
              </a:defRPr>
            </a:lvl4pPr>
            <a:lvl5pPr marL="2057400" indent="-228600" eaLnBrk="0" hangingPunct="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eaLnBrk="1" hangingPunct="1"/>
            <a:r>
              <a:rPr lang="en-US" sz="2500" b="1" dirty="0">
                <a:solidFill>
                  <a:srgbClr val="0000CC"/>
                </a:solidFill>
                <a:latin typeface="Times New Roman" pitchFamily="18" charset="0"/>
                <a:cs typeface="Times New Roman" pitchFamily="18" charset="0"/>
              </a:rPr>
              <a:t>GV: </a:t>
            </a:r>
            <a:r>
              <a:rPr lang="en-US" sz="2500" b="1" dirty="0" err="1">
                <a:solidFill>
                  <a:srgbClr val="0000CC"/>
                </a:solidFill>
                <a:latin typeface="Times New Roman" pitchFamily="18" charset="0"/>
                <a:cs typeface="Times New Roman" pitchFamily="18" charset="0"/>
              </a:rPr>
              <a:t>Nguyễn</a:t>
            </a:r>
            <a:r>
              <a:rPr lang="en-US" sz="2500" b="1" dirty="0">
                <a:solidFill>
                  <a:srgbClr val="0000CC"/>
                </a:solidFill>
                <a:latin typeface="Times New Roman" pitchFamily="18" charset="0"/>
                <a:cs typeface="Times New Roman" pitchFamily="18" charset="0"/>
              </a:rPr>
              <a:t> </a:t>
            </a:r>
            <a:r>
              <a:rPr lang="en-US" sz="2500" b="1" dirty="0" err="1">
                <a:solidFill>
                  <a:srgbClr val="0000CC"/>
                </a:solidFill>
                <a:latin typeface="Times New Roman" pitchFamily="18" charset="0"/>
                <a:cs typeface="Times New Roman" pitchFamily="18" charset="0"/>
              </a:rPr>
              <a:t>Phương</a:t>
            </a:r>
            <a:r>
              <a:rPr lang="en-US" sz="2500" b="1" dirty="0">
                <a:solidFill>
                  <a:srgbClr val="0000CC"/>
                </a:solidFill>
                <a:latin typeface="Times New Roman" pitchFamily="18" charset="0"/>
                <a:cs typeface="Times New Roman" pitchFamily="18" charset="0"/>
              </a:rPr>
              <a:t> </a:t>
            </a:r>
            <a:r>
              <a:rPr lang="en-US" sz="2500" b="1" dirty="0" smtClean="0">
                <a:solidFill>
                  <a:srgbClr val="0000CC"/>
                </a:solidFill>
                <a:latin typeface="Times New Roman" pitchFamily="18" charset="0"/>
                <a:cs typeface="Times New Roman" pitchFamily="18" charset="0"/>
              </a:rPr>
              <a:t>Hà  </a:t>
            </a:r>
          </a:p>
          <a:p>
            <a:pPr eaLnBrk="1" hangingPunct="1"/>
            <a:r>
              <a:rPr lang="en-US" sz="2400" b="1" dirty="0" smtClean="0">
                <a:solidFill>
                  <a:srgbClr val="1909E5"/>
                </a:solidFill>
                <a:latin typeface="Times New Roman" panose="02020603050405020304" pitchFamily="18" charset="0"/>
                <a:cs typeface="Times New Roman" panose="02020603050405020304" pitchFamily="18" charset="0"/>
              </a:rPr>
              <a:t>ĐT</a:t>
            </a:r>
            <a:r>
              <a:rPr lang="en-US" altLang="en-US" sz="2400" b="1" dirty="0" smtClean="0">
                <a:solidFill>
                  <a:srgbClr val="1909E5"/>
                </a:solidFill>
                <a:latin typeface="Times New Roman" panose="02020603050405020304" pitchFamily="18" charset="0"/>
                <a:cs typeface="Times New Roman" panose="02020603050405020304" pitchFamily="18" charset="0"/>
              </a:rPr>
              <a:t> </a:t>
            </a:r>
            <a:r>
              <a:rPr lang="en-US" altLang="en-US" sz="2400" b="1" dirty="0">
                <a:solidFill>
                  <a:srgbClr val="1909E5"/>
                </a:solidFill>
                <a:latin typeface="Times New Roman" panose="02020603050405020304" pitchFamily="18" charset="0"/>
                <a:cs typeface="Times New Roman" panose="02020603050405020304" pitchFamily="18" charset="0"/>
              </a:rPr>
              <a:t>: </a:t>
            </a:r>
            <a:r>
              <a:rPr lang="en-US" altLang="en-US" sz="2400" b="1" dirty="0" smtClean="0">
                <a:solidFill>
                  <a:srgbClr val="1909E5"/>
                </a:solidFill>
                <a:latin typeface="Times New Roman" panose="02020603050405020304" pitchFamily="18" charset="0"/>
                <a:cs typeface="Times New Roman" panose="02020603050405020304" pitchFamily="18" charset="0"/>
              </a:rPr>
              <a:t>0988193279</a:t>
            </a:r>
            <a:endParaRPr lang="en-US" altLang="en-US" sz="2400" b="1" dirty="0">
              <a:solidFill>
                <a:srgbClr val="1909E5"/>
              </a:solidFill>
              <a:latin typeface="Times New Roman" panose="02020603050405020304" pitchFamily="18" charset="0"/>
              <a:cs typeface="Times New Roman" panose="02020603050405020304" pitchFamily="18" charset="0"/>
            </a:endParaRPr>
          </a:p>
        </p:txBody>
      </p:sp>
      <p:sp>
        <p:nvSpPr>
          <p:cNvPr id="33812" name="Rectangle 208"/>
          <p:cNvSpPr>
            <a:spLocks noChangeArrowheads="1"/>
          </p:cNvSpPr>
          <p:nvPr/>
        </p:nvSpPr>
        <p:spPr bwMode="auto">
          <a:xfrm>
            <a:off x="201283" y="292207"/>
            <a:ext cx="8839200" cy="103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2400" b="1" dirty="0"/>
              <a:t>              </a:t>
            </a:r>
            <a:r>
              <a:rPr lang="en-US" sz="2400" dirty="0">
                <a:solidFill>
                  <a:srgbClr val="EA0000"/>
                </a:solidFill>
                <a:cs typeface="Times New Roman" pitchFamily="18" charset="0"/>
              </a:rPr>
              <a:t>UBND </a:t>
            </a:r>
            <a:r>
              <a:rPr lang="en-US" sz="2400" dirty="0">
                <a:solidFill>
                  <a:srgbClr val="EA0000"/>
                </a:solidFill>
                <a:latin typeface="Times New Roman" pitchFamily="18" charset="0"/>
                <a:cs typeface="Times New Roman" pitchFamily="18" charset="0"/>
              </a:rPr>
              <a:t>THÀNH</a:t>
            </a:r>
            <a:r>
              <a:rPr lang="en-US" sz="2400" dirty="0">
                <a:solidFill>
                  <a:srgbClr val="EA0000"/>
                </a:solidFill>
                <a:cs typeface="Times New Roman" pitchFamily="18" charset="0"/>
              </a:rPr>
              <a:t> PHỐ HỒ CHÍ MINH    </a:t>
            </a:r>
          </a:p>
          <a:p>
            <a:pPr algn="ctr"/>
            <a:r>
              <a:rPr lang="en-US" sz="2400" b="1" dirty="0">
                <a:solidFill>
                  <a:srgbClr val="EA0000"/>
                </a:solidFill>
                <a:cs typeface="Times New Roman" pitchFamily="18" charset="0"/>
              </a:rPr>
              <a:t>	  TRƯỜNG CAO ĐẲNG L</a:t>
            </a:r>
            <a:r>
              <a:rPr lang="en-US" sz="2400" b="1" dirty="0">
                <a:solidFill>
                  <a:srgbClr val="EA0000"/>
                </a:solidFill>
                <a:latin typeface="Times New Roman" pitchFamily="18" charset="0"/>
                <a:cs typeface="Times New Roman" pitchFamily="18" charset="0"/>
              </a:rPr>
              <a:t>Ý</a:t>
            </a:r>
            <a:r>
              <a:rPr lang="en-US" sz="2400" b="1" dirty="0">
                <a:solidFill>
                  <a:srgbClr val="EA0000"/>
                </a:solidFill>
                <a:cs typeface="Times New Roman" pitchFamily="18" charset="0"/>
              </a:rPr>
              <a:t> TỰ TRỌNG TPHCM</a:t>
            </a:r>
            <a:endParaRPr lang="en-US" sz="2500" b="1" baseline="-25000" dirty="0">
              <a:solidFill>
                <a:srgbClr val="EA0000"/>
              </a:solidFill>
              <a:cs typeface="Times New Roman" pitchFamily="18" charset="0"/>
            </a:endParaRPr>
          </a:p>
        </p:txBody>
      </p:sp>
      <p:pic>
        <p:nvPicPr>
          <p:cNvPr id="33813"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4812" y="292207"/>
            <a:ext cx="1960563" cy="106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WordArt 5"/>
          <p:cNvSpPr>
            <a:spLocks noChangeArrowheads="1" noChangeShapeType="1" noTextEdit="1"/>
          </p:cNvSpPr>
          <p:nvPr/>
        </p:nvSpPr>
        <p:spPr bwMode="auto">
          <a:xfrm>
            <a:off x="533400" y="1709737"/>
            <a:ext cx="7924800" cy="1406341"/>
          </a:xfrm>
          <a:prstGeom prst="rect">
            <a:avLst/>
          </a:prstGeom>
        </p:spPr>
        <p:txBody>
          <a:bodyPr wrap="none" fromWordArt="1">
            <a:prstTxWarp prst="textWave1">
              <a:avLst>
                <a:gd name="adj1" fmla="val 13005"/>
                <a:gd name="adj2" fmla="val 0"/>
              </a:avLst>
            </a:prstTxWarp>
          </a:bodyPr>
          <a:lstStyle/>
          <a:p>
            <a:pPr algn="ct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Thân</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mến</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chào</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các</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em</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học</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r>
              <a:rPr lang="en-US" sz="3600" kern="10" dirty="0" err="1">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sinh</a:t>
            </a:r>
            <a:r>
              <a:rPr lang="en-US" sz="3600" kern="10" dirty="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 !</a:t>
            </a:r>
          </a:p>
        </p:txBody>
      </p:sp>
      <p:sp>
        <p:nvSpPr>
          <p:cNvPr id="26" name="TextBox 3">
            <a:extLst>
              <a:ext uri="{FF2B5EF4-FFF2-40B4-BE49-F238E27FC236}">
                <a16:creationId xmlns:a16="http://schemas.microsoft.com/office/drawing/2014/main" xmlns="" id="{ACBEF02D-A005-41F5-AA1F-2CF9CFD85482}"/>
              </a:ext>
            </a:extLst>
          </p:cNvPr>
          <p:cNvSpPr txBox="1">
            <a:spLocks noChangeArrowheads="1"/>
          </p:cNvSpPr>
          <p:nvPr/>
        </p:nvSpPr>
        <p:spPr bwMode="auto">
          <a:xfrm>
            <a:off x="533400" y="3066871"/>
            <a:ext cx="8382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FF0000"/>
                </a:solidFill>
                <a:latin typeface="Times New Roman" panose="02020603050405020304" pitchFamily="18" charset="0"/>
                <a:cs typeface="Times New Roman" panose="02020603050405020304" pitchFamily="18" charset="0"/>
              </a:rPr>
              <a:t>HÓA </a:t>
            </a:r>
            <a:r>
              <a:rPr lang="en-US" altLang="en-US" sz="4400" b="1" dirty="0" smtClean="0">
                <a:solidFill>
                  <a:srgbClr val="FF0000"/>
                </a:solidFill>
                <a:latin typeface="Times New Roman" panose="02020603050405020304" pitchFamily="18" charset="0"/>
                <a:cs typeface="Times New Roman" panose="02020603050405020304" pitchFamily="18" charset="0"/>
              </a:rPr>
              <a:t>HỌC 4</a:t>
            </a:r>
            <a:endParaRPr lang="en-US" altLang="en-US" sz="4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1385093"/>
      </p:ext>
    </p:extLst>
  </p:cSld>
  <p:clrMapOvr>
    <a:masterClrMapping/>
  </p:clrMapOvr>
  <p:transition spd="slow">
    <p:wheel spokes="8"/>
  </p:transition>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3088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1077218"/>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GIỚI THIỆU VỊ TRÍ VÀ NỘI DUNG </a:t>
            </a:r>
          </a:p>
          <a:p>
            <a:pPr algn="ctr"/>
            <a:r>
              <a:rPr lang="en-US" sz="3200" b="1" dirty="0" smtClean="0">
                <a:solidFill>
                  <a:schemeClr val="bg1"/>
                </a:solidFill>
                <a:latin typeface="Times New Roman" pitchFamily="18" charset="0"/>
                <a:cs typeface="Times New Roman" pitchFamily="18" charset="0"/>
              </a:rPr>
              <a:t>HỌC PHẦN HÓA HỌC 4</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2</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768350" y="2362200"/>
            <a:ext cx="7404100" cy="2400657"/>
          </a:xfrm>
          <a:prstGeom prst="rect">
            <a:avLst/>
          </a:prstGeom>
        </p:spPr>
        <p:txBody>
          <a:bodyPr wrap="square">
            <a:spAutoFit/>
          </a:bodyPr>
          <a:lstStyle/>
          <a:p>
            <a:pPr marL="457200" indent="-457200" algn="just">
              <a:spcBef>
                <a:spcPts val="600"/>
              </a:spcBef>
              <a:buFont typeface="Wingdings" panose="05000000000000000000" pitchFamily="2" charset="2"/>
              <a:buChar char="v"/>
            </a:pPr>
            <a:r>
              <a:rPr lang="vi-VN" sz="2800" dirty="0" smtClean="0">
                <a:solidFill>
                  <a:srgbClr val="002060"/>
                </a:solidFill>
                <a:latin typeface="+mj-lt"/>
              </a:rPr>
              <a:t>Môn Hóa học </a:t>
            </a:r>
            <a:r>
              <a:rPr lang="vi-VN" sz="2800" dirty="0">
                <a:solidFill>
                  <a:srgbClr val="002060"/>
                </a:solidFill>
                <a:latin typeface="+mj-lt"/>
              </a:rPr>
              <a:t>gồm có bốn học </a:t>
            </a:r>
            <a:r>
              <a:rPr lang="vi-VN" sz="2800" dirty="0" smtClean="0">
                <a:solidFill>
                  <a:srgbClr val="002060"/>
                </a:solidFill>
                <a:latin typeface="+mj-lt"/>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học 4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cùng</a:t>
            </a:r>
            <a:r>
              <a:rPr lang="en-US" sz="2800" dirty="0">
                <a:solidFill>
                  <a:srgbClr val="002060"/>
                </a:solidFill>
                <a:latin typeface="Times New Roman" panose="02020603050405020304" pitchFamily="18" charset="0"/>
                <a:cs typeface="Times New Roman" panose="02020603050405020304" pitchFamily="18" charset="0"/>
              </a:rPr>
              <a:t>.</a:t>
            </a:r>
            <a:r>
              <a:rPr lang="en-US" sz="2800" dirty="0" smtClean="0">
                <a:solidFill>
                  <a:srgbClr val="002060"/>
                </a:solidFill>
                <a:latin typeface="Times New Roman" panose="02020603050405020304" pitchFamily="18" charset="0"/>
                <a:cs typeface="Times New Roman" panose="02020603050405020304" pitchFamily="18" charset="0"/>
              </a:rPr>
              <a:t> </a:t>
            </a:r>
          </a:p>
          <a:p>
            <a:pPr algn="just">
              <a:spcBef>
                <a:spcPts val="600"/>
              </a:spcBef>
            </a:pPr>
            <a:endPar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học 4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Vô</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6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23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90127256"/>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3</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852062332"/>
              </p:ext>
            </p:extLst>
          </p:nvPr>
        </p:nvGraphicFramePr>
        <p:xfrm>
          <a:off x="76201" y="1154918"/>
          <a:ext cx="8991600" cy="5126982"/>
        </p:xfrm>
        <a:graphic>
          <a:graphicData uri="http://schemas.openxmlformats.org/drawingml/2006/table">
            <a:tbl>
              <a:tblPr>
                <a:tableStyleId>{5C22544A-7EE6-4342-B048-85BDC9FD1C3A}</a:tableStyleId>
              </a:tblPr>
              <a:tblGrid>
                <a:gridCol w="2474727">
                  <a:extLst>
                    <a:ext uri="{9D8B030D-6E8A-4147-A177-3AD203B41FA5}">
                      <a16:colId xmlns:a16="http://schemas.microsoft.com/office/drawing/2014/main" xmlns="" val="2937788184"/>
                    </a:ext>
                  </a:extLst>
                </a:gridCol>
                <a:gridCol w="5069072">
                  <a:extLst>
                    <a:ext uri="{9D8B030D-6E8A-4147-A177-3AD203B41FA5}">
                      <a16:colId xmlns:a16="http://schemas.microsoft.com/office/drawing/2014/main" xmlns="" val="1720751260"/>
                    </a:ext>
                  </a:extLst>
                </a:gridCol>
                <a:gridCol w="685800">
                  <a:extLst>
                    <a:ext uri="{9D8B030D-6E8A-4147-A177-3AD203B41FA5}">
                      <a16:colId xmlns:a16="http://schemas.microsoft.com/office/drawing/2014/main" xmlns="" val="3819526036"/>
                    </a:ext>
                  </a:extLst>
                </a:gridCol>
                <a:gridCol w="762001">
                  <a:extLst>
                    <a:ext uri="{9D8B030D-6E8A-4147-A177-3AD203B41FA5}">
                      <a16:colId xmlns:a16="http://schemas.microsoft.com/office/drawing/2014/main" xmlns="" val="2181388701"/>
                    </a:ext>
                  </a:extLst>
                </a:gridCol>
              </a:tblGrid>
              <a:tr h="367981">
                <a:tc rowSpan="2">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TT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TÊN CHƯƠNG, BÀI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07000"/>
                        </a:lnSpc>
                        <a:spcAft>
                          <a:spcPts val="0"/>
                        </a:spcAft>
                      </a:pPr>
                      <a:r>
                        <a:rPr lang="en-US" sz="2400" b="1" dirty="0">
                          <a:effectLst/>
                          <a:latin typeface="Times New Roman" panose="02020603050405020304" pitchFamily="18" charset="0"/>
                          <a:cs typeface="Times New Roman" panose="02020603050405020304" pitchFamily="18" charset="0"/>
                        </a:rPr>
                        <a:t>SỐ TIẾT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xmlns="" val="3253270167"/>
                  </a:ext>
                </a:extLst>
              </a:tr>
              <a:tr h="476640">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LT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BT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0131377"/>
                  </a:ext>
                </a:extLst>
              </a:tr>
              <a:tr h="406181">
                <a:tc>
                  <a:txBody>
                    <a:bodyPr/>
                    <a:lstStyle/>
                    <a:p>
                      <a:pPr>
                        <a:lnSpc>
                          <a:spcPct val="107000"/>
                        </a:lnSpc>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Chương</a:t>
                      </a:r>
                      <a:r>
                        <a:rPr lang="en-US" sz="2400" b="1" dirty="0">
                          <a:solidFill>
                            <a:srgbClr val="002060"/>
                          </a:solidFill>
                          <a:effectLst/>
                          <a:latin typeface="Times New Roman" panose="02020603050405020304" pitchFamily="18" charset="0"/>
                          <a:cs typeface="Times New Roman" panose="02020603050405020304" pitchFamily="18" charset="0"/>
                        </a:rPr>
                        <a:t> XVII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 </a:t>
                      </a:r>
                      <a:r>
                        <a:rPr lang="en-US" sz="2400" b="1" dirty="0" smtClean="0">
                          <a:solidFill>
                            <a:srgbClr val="002060"/>
                          </a:solidFill>
                          <a:effectLst/>
                          <a:latin typeface="Times New Roman" panose="02020603050405020304" pitchFamily="18" charset="0"/>
                          <a:cs typeface="Times New Roman" panose="02020603050405020304" pitchFamily="18" charset="0"/>
                        </a:rPr>
                        <a:t>CACBOHIĐRAT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894203679"/>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63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Glucozơ</a:t>
                      </a: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59942190"/>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64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Saccarozơ</a:t>
                      </a:r>
                      <a:r>
                        <a:rPr lang="en-US" sz="2400" dirty="0">
                          <a:solidFill>
                            <a:srgbClr val="002060"/>
                          </a:solidFill>
                          <a:effectLst/>
                          <a:latin typeface="Times New Roman" panose="02020603050405020304" pitchFamily="18" charset="0"/>
                          <a:cs typeface="Times New Roman" panose="02020603050405020304" pitchFamily="18" charset="0"/>
                        </a:rPr>
                        <a:t> – </a:t>
                      </a:r>
                      <a:r>
                        <a:rPr lang="en-US" sz="2400" dirty="0" err="1">
                          <a:solidFill>
                            <a:srgbClr val="002060"/>
                          </a:solidFill>
                          <a:effectLst/>
                          <a:latin typeface="Times New Roman" panose="02020603050405020304" pitchFamily="18" charset="0"/>
                          <a:cs typeface="Times New Roman" panose="02020603050405020304" pitchFamily="18" charset="0"/>
                        </a:rPr>
                        <a:t>Tinh</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bột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và</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smtClean="0">
                          <a:solidFill>
                            <a:srgbClr val="002060"/>
                          </a:solidFill>
                          <a:effectLst/>
                          <a:latin typeface="Times New Roman" panose="02020603050405020304" pitchFamily="18" charset="0"/>
                          <a:cs typeface="Times New Roman" panose="02020603050405020304" pitchFamily="18" charset="0"/>
                        </a:rPr>
                        <a:t>xenlulozơ</a:t>
                      </a:r>
                      <a:r>
                        <a:rPr lang="en-US" sz="2400" dirty="0" smtClean="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2</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019178816"/>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65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Ôn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tập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Chương</a:t>
                      </a:r>
                      <a:r>
                        <a:rPr lang="en-US" sz="2400" dirty="0">
                          <a:solidFill>
                            <a:srgbClr val="002060"/>
                          </a:solidFill>
                          <a:effectLst/>
                          <a:latin typeface="Times New Roman" panose="02020603050405020304" pitchFamily="18" charset="0"/>
                          <a:cs typeface="Times New Roman" panose="02020603050405020304" pitchFamily="18" charset="0"/>
                        </a:rPr>
                        <a:t> XVII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894125535"/>
                  </a:ext>
                </a:extLst>
              </a:tr>
              <a:tr h="476640">
                <a:tc>
                  <a:txBody>
                    <a:bodyPr/>
                    <a:lstStyle/>
                    <a:p>
                      <a:pPr>
                        <a:lnSpc>
                          <a:spcPct val="107000"/>
                        </a:lnSpc>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Chương</a:t>
                      </a:r>
                      <a:r>
                        <a:rPr lang="en-US" sz="2400" b="1" dirty="0">
                          <a:solidFill>
                            <a:srgbClr val="002060"/>
                          </a:solidFill>
                          <a:effectLst/>
                          <a:latin typeface="Times New Roman" panose="02020603050405020304" pitchFamily="18" charset="0"/>
                          <a:cs typeface="Times New Roman" panose="02020603050405020304" pitchFamily="18" charset="0"/>
                        </a:rPr>
                        <a:t> XVIII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AMIN – AMINO AXIT - PROTEIN </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 </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530948802"/>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66</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Amin</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2</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320427445"/>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67</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Amino </a:t>
                      </a:r>
                      <a:r>
                        <a:rPr lang="en-US" sz="2400" dirty="0" err="1">
                          <a:solidFill>
                            <a:srgbClr val="002060"/>
                          </a:solidFill>
                          <a:effectLst/>
                          <a:latin typeface="Times New Roman" panose="02020603050405020304" pitchFamily="18" charset="0"/>
                          <a:cs typeface="Times New Roman" panose="02020603050405020304" pitchFamily="18" charset="0"/>
                        </a:rPr>
                        <a:t>axit</a:t>
                      </a: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82785647"/>
                  </a:ext>
                </a:extLst>
              </a:tr>
              <a:tr h="50620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68</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Peptit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và</a:t>
                      </a:r>
                      <a:r>
                        <a:rPr lang="en-US" sz="2400" dirty="0">
                          <a:solidFill>
                            <a:srgbClr val="002060"/>
                          </a:solidFill>
                          <a:effectLst/>
                          <a:latin typeface="Times New Roman" panose="02020603050405020304" pitchFamily="18" charset="0"/>
                          <a:cs typeface="Times New Roman" panose="02020603050405020304" pitchFamily="18" charset="0"/>
                        </a:rPr>
                        <a:t> protein</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790948062"/>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69</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Ôn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tập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Chương</a:t>
                      </a:r>
                      <a:r>
                        <a:rPr lang="en-US" sz="2400" dirty="0">
                          <a:solidFill>
                            <a:srgbClr val="002060"/>
                          </a:solidFill>
                          <a:effectLst/>
                          <a:latin typeface="Times New Roman" panose="02020603050405020304" pitchFamily="18" charset="0"/>
                          <a:cs typeface="Times New Roman" panose="02020603050405020304" pitchFamily="18" charset="0"/>
                        </a:rPr>
                        <a:t> XVIII</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66331696"/>
                  </a:ext>
                </a:extLst>
              </a:tr>
            </a:tbl>
          </a:graphicData>
        </a:graphic>
      </p:graphicFrame>
    </p:spTree>
    <p:extLst>
      <p:ext uri="{BB962C8B-B14F-4D97-AF65-F5344CB8AC3E}">
        <p14:creationId xmlns:p14="http://schemas.microsoft.com/office/powerpoint/2010/main" val="1401774916"/>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558225"/>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4</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223155342"/>
              </p:ext>
            </p:extLst>
          </p:nvPr>
        </p:nvGraphicFramePr>
        <p:xfrm>
          <a:off x="76200" y="1188720"/>
          <a:ext cx="8991601" cy="4907280"/>
        </p:xfrm>
        <a:graphic>
          <a:graphicData uri="http://schemas.openxmlformats.org/drawingml/2006/table">
            <a:tbl>
              <a:tblPr>
                <a:tableStyleId>{5C22544A-7EE6-4342-B048-85BDC9FD1C3A}</a:tableStyleId>
              </a:tblPr>
              <a:tblGrid>
                <a:gridCol w="2414783">
                  <a:extLst>
                    <a:ext uri="{9D8B030D-6E8A-4147-A177-3AD203B41FA5}">
                      <a16:colId xmlns:a16="http://schemas.microsoft.com/office/drawing/2014/main" xmlns="" val="1487334198"/>
                    </a:ext>
                  </a:extLst>
                </a:gridCol>
                <a:gridCol w="5207712">
                  <a:extLst>
                    <a:ext uri="{9D8B030D-6E8A-4147-A177-3AD203B41FA5}">
                      <a16:colId xmlns:a16="http://schemas.microsoft.com/office/drawing/2014/main" xmlns="" val="3015604216"/>
                    </a:ext>
                  </a:extLst>
                </a:gridCol>
                <a:gridCol w="684553">
                  <a:extLst>
                    <a:ext uri="{9D8B030D-6E8A-4147-A177-3AD203B41FA5}">
                      <a16:colId xmlns:a16="http://schemas.microsoft.com/office/drawing/2014/main" xmlns="" val="1628067568"/>
                    </a:ext>
                  </a:extLst>
                </a:gridCol>
                <a:gridCol w="684553">
                  <a:extLst>
                    <a:ext uri="{9D8B030D-6E8A-4147-A177-3AD203B41FA5}">
                      <a16:colId xmlns:a16="http://schemas.microsoft.com/office/drawing/2014/main" xmlns="" val="1887415349"/>
                    </a:ext>
                  </a:extLst>
                </a:gridCol>
              </a:tblGrid>
              <a:tr h="346456">
                <a:tc row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TT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TÊN CHƯƠNG, BÀI</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SỐ TIẾT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xmlns="" val="2522782924"/>
                  </a:ext>
                </a:extLst>
              </a:tr>
              <a:tr h="346456">
                <a:tc vMerge="1">
                  <a:txBody>
                    <a:bodyPr/>
                    <a:lstStyle/>
                    <a:p>
                      <a:endParaRPr lang="en-US"/>
                    </a:p>
                  </a:txBody>
                  <a:tcPr/>
                </a:tc>
                <a:tc vMerge="1">
                  <a:txBody>
                    <a:bodyPr/>
                    <a:lstStyle/>
                    <a:p>
                      <a:endParaRPr lang="en-US"/>
                    </a:p>
                  </a:txBody>
                  <a:tcPr/>
                </a:tc>
                <a:tc>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LT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BT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6007347"/>
                  </a:ext>
                </a:extLst>
              </a:tr>
              <a:tr h="346456">
                <a:tc>
                  <a:txBody>
                    <a:bodyPr/>
                    <a:lstStyle/>
                    <a:p>
                      <a:pPr>
                        <a:lnSpc>
                          <a:spcPct val="100000"/>
                        </a:lnSpc>
                        <a:spcBef>
                          <a:spcPts val="600"/>
                        </a:spcBef>
                        <a:spcAft>
                          <a:spcPts val="0"/>
                        </a:spcAft>
                      </a:pPr>
                      <a:r>
                        <a:rPr lang="en-US" sz="2300" b="1" dirty="0" err="1">
                          <a:solidFill>
                            <a:srgbClr val="002060"/>
                          </a:solidFill>
                          <a:effectLst/>
                          <a:latin typeface="Times New Roman" panose="02020603050405020304" pitchFamily="18" charset="0"/>
                          <a:cs typeface="Times New Roman" panose="02020603050405020304" pitchFamily="18" charset="0"/>
                        </a:rPr>
                        <a:t>Chương</a:t>
                      </a:r>
                      <a:r>
                        <a:rPr lang="en-US" sz="2300" b="1" dirty="0">
                          <a:solidFill>
                            <a:srgbClr val="002060"/>
                          </a:solidFill>
                          <a:effectLst/>
                          <a:latin typeface="Times New Roman" panose="02020603050405020304" pitchFamily="18" charset="0"/>
                          <a:cs typeface="Times New Roman" panose="02020603050405020304" pitchFamily="18" charset="0"/>
                        </a:rPr>
                        <a:t> XIX</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POLIME VÀ VẬT LIỆU POLIME</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 </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 </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6317951"/>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70</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Đại cương về polime</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966922061"/>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Vật</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liệu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polime</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308102493"/>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Ôn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tập</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chương</a:t>
                      </a:r>
                      <a:r>
                        <a:rPr lang="en-US" sz="2300" dirty="0">
                          <a:solidFill>
                            <a:srgbClr val="002060"/>
                          </a:solidFill>
                          <a:effectLst/>
                          <a:latin typeface="Times New Roman" panose="02020603050405020304" pitchFamily="18" charset="0"/>
                          <a:cs typeface="Times New Roman" panose="02020603050405020304" pitchFamily="18" charset="0"/>
                        </a:rPr>
                        <a:t> XIX</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50042370"/>
                  </a:ext>
                </a:extLst>
              </a:tr>
              <a:tr h="346456">
                <a:tc>
                  <a:txBody>
                    <a:bodyPr/>
                    <a:lstStyle/>
                    <a:p>
                      <a:pPr>
                        <a:lnSpc>
                          <a:spcPct val="100000"/>
                        </a:lnSpc>
                        <a:spcBef>
                          <a:spcPts val="600"/>
                        </a:spcBef>
                        <a:spcAft>
                          <a:spcPts val="0"/>
                        </a:spcAft>
                      </a:pPr>
                      <a:r>
                        <a:rPr lang="en-US" sz="2300" b="1" dirty="0" err="1">
                          <a:solidFill>
                            <a:srgbClr val="002060"/>
                          </a:solidFill>
                          <a:effectLst/>
                          <a:latin typeface="Times New Roman" panose="02020603050405020304" pitchFamily="18" charset="0"/>
                          <a:cs typeface="Times New Roman" panose="02020603050405020304" pitchFamily="18" charset="0"/>
                        </a:rPr>
                        <a:t>Chương</a:t>
                      </a:r>
                      <a:r>
                        <a:rPr lang="en-US" sz="2300" b="1" dirty="0">
                          <a:solidFill>
                            <a:srgbClr val="002060"/>
                          </a:solidFill>
                          <a:effectLst/>
                          <a:latin typeface="Times New Roman" panose="02020603050405020304" pitchFamily="18" charset="0"/>
                          <a:cs typeface="Times New Roman" panose="02020603050405020304" pitchFamily="18" charset="0"/>
                        </a:rPr>
                        <a:t> XX</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ĐẠI CƯƠNG VỀ KIM LOẠI</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 </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 </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824836780"/>
                  </a:ext>
                </a:extLst>
              </a:tr>
              <a:tr h="692912">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73</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Vị</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trí</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trong</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bảng</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tuần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hoàn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và</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cấu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tạo</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2</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664551053"/>
                  </a:ext>
                </a:extLst>
              </a:tr>
              <a:tr h="692912">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74</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Tính </a:t>
                      </a:r>
                      <a:r>
                        <a:rPr lang="en-US" sz="2300" dirty="0" err="1">
                          <a:solidFill>
                            <a:srgbClr val="002060"/>
                          </a:solidFill>
                          <a:effectLst/>
                          <a:latin typeface="Times New Roman" panose="02020603050405020304" pitchFamily="18" charset="0"/>
                          <a:cs typeface="Times New Roman" panose="02020603050405020304" pitchFamily="18" charset="0"/>
                        </a:rPr>
                        <a:t>chất</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r>
                        <a:rPr lang="en-US" sz="2300" dirty="0">
                          <a:solidFill>
                            <a:srgbClr val="002060"/>
                          </a:solidFill>
                          <a:effectLst/>
                          <a:latin typeface="Times New Roman" panose="02020603050405020304" pitchFamily="18" charset="0"/>
                          <a:cs typeface="Times New Roman" panose="02020603050405020304" pitchFamily="18" charset="0"/>
                        </a:rPr>
                        <a:t> – </a:t>
                      </a:r>
                      <a:r>
                        <a:rPr lang="en-US" sz="2300" dirty="0" err="1">
                          <a:solidFill>
                            <a:srgbClr val="002060"/>
                          </a:solidFill>
                          <a:effectLst/>
                          <a:latin typeface="Times New Roman" panose="02020603050405020304" pitchFamily="18" charset="0"/>
                          <a:cs typeface="Times New Roman" panose="02020603050405020304" pitchFamily="18" charset="0"/>
                        </a:rPr>
                        <a:t>Dãy</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điện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hóa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639800209"/>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75</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Sự</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ăn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mòn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669096923"/>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76</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Điều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chế</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729104203"/>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77</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Ôn tập Chương XX</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365207412"/>
                  </a:ext>
                </a:extLst>
              </a:tr>
            </a:tbl>
          </a:graphicData>
        </a:graphic>
      </p:graphicFrame>
    </p:spTree>
    <p:extLst>
      <p:ext uri="{BB962C8B-B14F-4D97-AF65-F5344CB8AC3E}">
        <p14:creationId xmlns:p14="http://schemas.microsoft.com/office/powerpoint/2010/main" val="1880984926"/>
      </p:ext>
    </p:extLst>
  </p:cSld>
  <p:clrMapOvr>
    <a:masterClrMapping/>
  </p:clrMapOvr>
  <p:transition advClick="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5</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898910667"/>
              </p:ext>
            </p:extLst>
          </p:nvPr>
        </p:nvGraphicFramePr>
        <p:xfrm>
          <a:off x="0" y="1143000"/>
          <a:ext cx="9144000" cy="5029200"/>
        </p:xfrm>
        <a:graphic>
          <a:graphicData uri="http://schemas.openxmlformats.org/drawingml/2006/table">
            <a:tbl>
              <a:tblPr>
                <a:tableStyleId>{5C22544A-7EE6-4342-B048-85BDC9FD1C3A}</a:tableStyleId>
              </a:tblPr>
              <a:tblGrid>
                <a:gridCol w="1981200">
                  <a:extLst>
                    <a:ext uri="{9D8B030D-6E8A-4147-A177-3AD203B41FA5}">
                      <a16:colId xmlns:a16="http://schemas.microsoft.com/office/drawing/2014/main" xmlns="" val="610455597"/>
                    </a:ext>
                  </a:extLst>
                </a:gridCol>
                <a:gridCol w="5845443">
                  <a:extLst>
                    <a:ext uri="{9D8B030D-6E8A-4147-A177-3AD203B41FA5}">
                      <a16:colId xmlns:a16="http://schemas.microsoft.com/office/drawing/2014/main" xmlns="" val="2093229780"/>
                    </a:ext>
                  </a:extLst>
                </a:gridCol>
                <a:gridCol w="621202">
                  <a:extLst>
                    <a:ext uri="{9D8B030D-6E8A-4147-A177-3AD203B41FA5}">
                      <a16:colId xmlns:a16="http://schemas.microsoft.com/office/drawing/2014/main" xmlns="" val="2537893397"/>
                    </a:ext>
                  </a:extLst>
                </a:gridCol>
                <a:gridCol w="696155">
                  <a:extLst>
                    <a:ext uri="{9D8B030D-6E8A-4147-A177-3AD203B41FA5}">
                      <a16:colId xmlns:a16="http://schemas.microsoft.com/office/drawing/2014/main" xmlns="" val="2436895473"/>
                    </a:ext>
                  </a:extLst>
                </a:gridCol>
              </a:tblGrid>
              <a:tr h="252095">
                <a:tc row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TT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TÊN CHƯƠNG, BÀI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SỐ TIẾT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xmlns="" val="2140914974"/>
                  </a:ext>
                </a:extLst>
              </a:tr>
              <a:tr h="252095">
                <a:tc vMerge="1">
                  <a:txBody>
                    <a:bodyPr/>
                    <a:lstStyle/>
                    <a:p>
                      <a:endParaRPr lang="en-US"/>
                    </a:p>
                  </a:txBody>
                  <a:tcPr/>
                </a:tc>
                <a:tc vMerge="1">
                  <a:txBody>
                    <a:bodyPr/>
                    <a:lstStyle/>
                    <a:p>
                      <a:endParaRPr lang="en-US"/>
                    </a:p>
                  </a:txBody>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LT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BT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83285180"/>
                  </a:ext>
                </a:extLst>
              </a:tr>
              <a:tr h="215900">
                <a:tc>
                  <a:txBody>
                    <a:bodyPr/>
                    <a:lstStyle/>
                    <a:p>
                      <a:pPr>
                        <a:lnSpc>
                          <a:spcPct val="100000"/>
                        </a:lnSpc>
                        <a:spcBef>
                          <a:spcPts val="600"/>
                        </a:spcBef>
                        <a:spcAft>
                          <a:spcPts val="0"/>
                        </a:spcAft>
                      </a:pPr>
                      <a:r>
                        <a:rPr lang="en-US" sz="2200" b="1" dirty="0" err="1">
                          <a:solidFill>
                            <a:srgbClr val="002060"/>
                          </a:solidFill>
                          <a:effectLst/>
                          <a:latin typeface="Times New Roman" panose="02020603050405020304" pitchFamily="18" charset="0"/>
                          <a:cs typeface="Times New Roman" panose="02020603050405020304" pitchFamily="18" charset="0"/>
                        </a:rPr>
                        <a:t>Chương</a:t>
                      </a:r>
                      <a:r>
                        <a:rPr lang="en-US" sz="2200" b="1" dirty="0">
                          <a:solidFill>
                            <a:srgbClr val="002060"/>
                          </a:solidFill>
                          <a:effectLst/>
                          <a:latin typeface="Times New Roman" panose="02020603050405020304" pitchFamily="18" charset="0"/>
                          <a:cs typeface="Times New Roman" panose="02020603050405020304" pitchFamily="18" charset="0"/>
                        </a:rPr>
                        <a:t> XXI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KIM LOẠI KIỀM, KIM LOẠI KIỀM THỔ, NHÔM</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 </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 </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06557981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78</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Kim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1</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737624079"/>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79</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Kim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thổ</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thổ</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370158196"/>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80</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Nhôm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nhôm</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71777403"/>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Ôn tập Chương XXI</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778112593"/>
                  </a:ext>
                </a:extLst>
              </a:tr>
              <a:tr h="215900">
                <a:tc>
                  <a:txBody>
                    <a:bodyPr/>
                    <a:lstStyle/>
                    <a:p>
                      <a:pPr>
                        <a:lnSpc>
                          <a:spcPct val="100000"/>
                        </a:lnSpc>
                        <a:spcBef>
                          <a:spcPts val="600"/>
                        </a:spcBef>
                        <a:spcAft>
                          <a:spcPts val="0"/>
                        </a:spcAft>
                      </a:pPr>
                      <a:r>
                        <a:rPr lang="en-US" sz="2200" b="1" dirty="0" err="1">
                          <a:solidFill>
                            <a:srgbClr val="002060"/>
                          </a:solidFill>
                          <a:effectLst/>
                          <a:latin typeface="Times New Roman" panose="02020603050405020304" pitchFamily="18" charset="0"/>
                          <a:cs typeface="Times New Roman" panose="02020603050405020304" pitchFamily="18" charset="0"/>
                        </a:rPr>
                        <a:t>Chương</a:t>
                      </a:r>
                      <a:r>
                        <a:rPr lang="en-US" sz="2200" b="1" dirty="0">
                          <a:solidFill>
                            <a:srgbClr val="002060"/>
                          </a:solidFill>
                          <a:effectLst/>
                          <a:latin typeface="Times New Roman" panose="02020603050405020304" pitchFamily="18" charset="0"/>
                          <a:cs typeface="Times New Roman" panose="02020603050405020304" pitchFamily="18" charset="0"/>
                        </a:rPr>
                        <a:t> XXII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SẮT VÀ MỘT SỐ KIM LOẠI QUAN TRỌNG</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 </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 </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21754892"/>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82</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Sắt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sắt</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20432045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83</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Crom và hợp chất của crom</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07058223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84</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Ôn tập chương XXII</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711660830"/>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85</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Ôn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tập</a:t>
                      </a:r>
                      <a:r>
                        <a:rPr lang="en-US" sz="2200" dirty="0">
                          <a:solidFill>
                            <a:srgbClr val="002060"/>
                          </a:solidFill>
                          <a:effectLst/>
                          <a:latin typeface="Times New Roman" panose="02020603050405020304" pitchFamily="18" charset="0"/>
                          <a:cs typeface="Times New Roman" panose="02020603050405020304" pitchFamily="18" charset="0"/>
                        </a:rPr>
                        <a:t> Học </a:t>
                      </a:r>
                      <a:r>
                        <a:rPr lang="en-US" sz="2200" dirty="0" err="1">
                          <a:solidFill>
                            <a:srgbClr val="002060"/>
                          </a:solidFill>
                          <a:effectLst/>
                          <a:latin typeface="Times New Roman" panose="02020603050405020304" pitchFamily="18" charset="0"/>
                          <a:cs typeface="Times New Roman" panose="02020603050405020304" pitchFamily="18" charset="0"/>
                        </a:rPr>
                        <a:t>phần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Hóa</a:t>
                      </a:r>
                      <a:r>
                        <a:rPr lang="en-US" sz="2200" dirty="0">
                          <a:solidFill>
                            <a:srgbClr val="002060"/>
                          </a:solidFill>
                          <a:effectLst/>
                          <a:latin typeface="Times New Roman" panose="02020603050405020304" pitchFamily="18" charset="0"/>
                          <a:cs typeface="Times New Roman" panose="02020603050405020304" pitchFamily="18" charset="0"/>
                        </a:rPr>
                        <a:t> học 4</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2</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134491825"/>
                  </a:ext>
                </a:extLst>
              </a:tr>
            </a:tbl>
          </a:graphicData>
        </a:graphic>
      </p:graphicFrame>
    </p:spTree>
    <p:extLst>
      <p:ext uri="{BB962C8B-B14F-4D97-AF65-F5344CB8AC3E}">
        <p14:creationId xmlns:p14="http://schemas.microsoft.com/office/powerpoint/2010/main" val="2374597055"/>
      </p:ext>
    </p:extLst>
  </p:cSld>
  <p:clrMapOvr>
    <a:masterClrMapping/>
  </p:clrMapOvr>
  <p:transition advClick="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TÀI LIỆU THAM KHẢO</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TextBox 4"/>
          <p:cNvSpPr txBox="1">
            <a:spLocks noChangeArrowheads="1"/>
          </p:cNvSpPr>
          <p:nvPr/>
        </p:nvSpPr>
        <p:spPr bwMode="auto">
          <a:xfrm>
            <a:off x="228600" y="1413570"/>
            <a:ext cx="8534400" cy="3539430"/>
          </a:xfrm>
          <a:prstGeom prst="rect">
            <a:avLst/>
          </a:prstGeom>
          <a:noFill/>
          <a:ln w="9525">
            <a:noFill/>
            <a:miter lim="800000"/>
            <a:headEnd/>
            <a:tailEnd/>
          </a:ln>
        </p:spPr>
        <p:txBody>
          <a:bodyPr wrap="square">
            <a:spAutoFit/>
          </a:bodyPr>
          <a:lstStyle/>
          <a:p>
            <a:pPr marL="342900" indent="-342900" algn="just"/>
            <a:r>
              <a:rPr lang="en-US" sz="2800" dirty="0">
                <a:solidFill>
                  <a:srgbClr val="002060"/>
                </a:solidFill>
                <a:latin typeface="Times New Roman" pitchFamily="18" charset="0"/>
                <a:cs typeface="Arial" pitchFamily="34" charset="0"/>
              </a:rPr>
              <a:t>1. </a:t>
            </a:r>
            <a:r>
              <a:rPr lang="en-US" sz="2800" i="1" dirty="0" err="1">
                <a:solidFill>
                  <a:srgbClr val="002060"/>
                </a:solidFill>
                <a:latin typeface="Times New Roman" pitchFamily="18" charset="0"/>
                <a:cs typeface="Arial" pitchFamily="34" charset="0"/>
              </a:rPr>
              <a:t>Giáo</a:t>
            </a:r>
            <a:r>
              <a:rPr lang="en-US" sz="2800" i="1"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trình</a:t>
            </a:r>
            <a:r>
              <a:rPr lang="en-US" sz="2800" i="1"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hóa</a:t>
            </a:r>
            <a:r>
              <a:rPr lang="en-US" sz="2800" i="1" dirty="0">
                <a:solidFill>
                  <a:srgbClr val="002060"/>
                </a:solidFill>
                <a:latin typeface="Times New Roman" pitchFamily="18" charset="0"/>
                <a:cs typeface="Arial" pitchFamily="34" charset="0"/>
              </a:rPr>
              <a:t> học </a:t>
            </a:r>
            <a:r>
              <a:rPr lang="en-US" sz="2800" i="1" dirty="0" smtClean="0">
                <a:solidFill>
                  <a:srgbClr val="002060"/>
                </a:solidFill>
                <a:latin typeface="Times New Roman" pitchFamily="18" charset="0"/>
                <a:cs typeface="Arial" pitchFamily="34" charset="0"/>
              </a:rPr>
              <a:t>4, </a:t>
            </a:r>
            <a:r>
              <a:rPr lang="en-US" sz="2800" dirty="0" err="1">
                <a:solidFill>
                  <a:srgbClr val="002060"/>
                </a:solidFill>
                <a:latin typeface="Times New Roman" pitchFamily="18" charset="0"/>
                <a:cs typeface="Arial" pitchFamily="34" charset="0"/>
              </a:rPr>
              <a:t>Trường</a:t>
            </a:r>
            <a:r>
              <a:rPr lang="en-US" sz="2800" dirty="0">
                <a:solidFill>
                  <a:srgbClr val="002060"/>
                </a:solidFill>
                <a:latin typeface="Times New Roman" pitchFamily="18" charset="0"/>
                <a:cs typeface="Arial" pitchFamily="34" charset="0"/>
              </a:rPr>
              <a:t> CĐ </a:t>
            </a:r>
            <a:r>
              <a:rPr lang="en-US" sz="2800" dirty="0" err="1">
                <a:solidFill>
                  <a:srgbClr val="002060"/>
                </a:solidFill>
                <a:latin typeface="Times New Roman" pitchFamily="18" charset="0"/>
                <a:cs typeface="Arial" pitchFamily="34" charset="0"/>
              </a:rPr>
              <a:t>lý</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tự</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trọng</a:t>
            </a:r>
            <a:r>
              <a:rPr lang="en-US" sz="2800" dirty="0">
                <a:solidFill>
                  <a:srgbClr val="002060"/>
                </a:solidFill>
                <a:latin typeface="Times New Roman" pitchFamily="18" charset="0"/>
                <a:cs typeface="Arial" pitchFamily="34" charset="0"/>
              </a:rPr>
              <a:t> Tp. HCM,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a:t>
            </a:r>
            <a:r>
              <a:rPr lang="en-US" sz="2800" dirty="0" smtClean="0">
                <a:solidFill>
                  <a:srgbClr val="002060"/>
                </a:solidFill>
                <a:latin typeface="Times New Roman" pitchFamily="18" charset="0"/>
                <a:cs typeface="Arial" pitchFamily="34" charset="0"/>
              </a:rPr>
              <a:t>2019.</a:t>
            </a:r>
            <a:endParaRPr lang="en-US" sz="2800" dirty="0">
              <a:solidFill>
                <a:srgbClr val="002060"/>
              </a:solidFill>
              <a:latin typeface="Times New Roman" pitchFamily="18" charset="0"/>
              <a:cs typeface="Arial" pitchFamily="34" charset="0"/>
            </a:endParaRPr>
          </a:p>
          <a:p>
            <a:pPr marL="342900" indent="-342900" algn="just"/>
            <a:endParaRPr lang="en-US" sz="2800" dirty="0">
              <a:solidFill>
                <a:srgbClr val="002060"/>
              </a:solidFill>
              <a:latin typeface="Times New Roman" pitchFamily="18" charset="0"/>
              <a:cs typeface="Arial" pitchFamily="34" charset="0"/>
            </a:endParaRPr>
          </a:p>
          <a:p>
            <a:pPr marL="342900" indent="-342900" algn="just"/>
            <a:r>
              <a:rPr lang="en-US" sz="2800" dirty="0">
                <a:solidFill>
                  <a:srgbClr val="002060"/>
                </a:solidFill>
                <a:latin typeface="Times New Roman" pitchFamily="18" charset="0"/>
                <a:cs typeface="Arial" pitchFamily="34" charset="0"/>
              </a:rPr>
              <a:t>2. </a:t>
            </a:r>
            <a:r>
              <a:rPr lang="vi-VN" sz="2800" dirty="0">
                <a:solidFill>
                  <a:srgbClr val="002060"/>
                </a:solidFill>
                <a:latin typeface="Times New Roman" pitchFamily="18" charset="0"/>
                <a:cs typeface="Arial" pitchFamily="34" charset="0"/>
              </a:rPr>
              <a:t>Nguyễn Xuân Trường</a:t>
            </a:r>
            <a:r>
              <a:rPr lang="en-US" sz="2800"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Hóa</a:t>
            </a:r>
            <a:r>
              <a:rPr lang="en-US" sz="2800" i="1" dirty="0">
                <a:solidFill>
                  <a:srgbClr val="002060"/>
                </a:solidFill>
                <a:latin typeface="Times New Roman" pitchFamily="18" charset="0"/>
                <a:cs typeface="Arial" pitchFamily="34" charset="0"/>
              </a:rPr>
              <a:t> học </a:t>
            </a:r>
            <a:r>
              <a:rPr lang="en-US" sz="2800" i="1" dirty="0" smtClean="0">
                <a:solidFill>
                  <a:srgbClr val="002060"/>
                </a:solidFill>
                <a:latin typeface="Times New Roman" pitchFamily="18" charset="0"/>
                <a:cs typeface="Arial" pitchFamily="34" charset="0"/>
              </a:rPr>
              <a:t>12, </a:t>
            </a:r>
            <a:r>
              <a:rPr lang="vi-VN" sz="2800" dirty="0">
                <a:solidFill>
                  <a:srgbClr val="002060"/>
                </a:solidFill>
                <a:latin typeface="Times New Roman" pitchFamily="18" charset="0"/>
                <a:cs typeface="Arial" pitchFamily="34" charset="0"/>
              </a:rPr>
              <a:t>NXB Giáo dục Việt Nam</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2015.</a:t>
            </a:r>
          </a:p>
          <a:p>
            <a:pPr marL="342900" indent="-342900" algn="just"/>
            <a:endParaRPr lang="en-US" sz="2800" dirty="0">
              <a:solidFill>
                <a:srgbClr val="002060"/>
              </a:solidFill>
              <a:latin typeface="Times New Roman" pitchFamily="18" charset="0"/>
              <a:cs typeface="Arial" pitchFamily="34" charset="0"/>
            </a:endParaRPr>
          </a:p>
          <a:p>
            <a:pPr marL="342900" indent="-342900" algn="just"/>
            <a:r>
              <a:rPr lang="en-US" sz="2800" dirty="0">
                <a:solidFill>
                  <a:srgbClr val="002060"/>
                </a:solidFill>
                <a:latin typeface="Times New Roman" pitchFamily="18" charset="0"/>
                <a:cs typeface="Arial" pitchFamily="34" charset="0"/>
              </a:rPr>
              <a:t>3. </a:t>
            </a:r>
            <a:r>
              <a:rPr lang="vi-VN" sz="2800" dirty="0">
                <a:solidFill>
                  <a:srgbClr val="002060"/>
                </a:solidFill>
                <a:latin typeface="Times New Roman" pitchFamily="18" charset="0"/>
                <a:cs typeface="Arial" pitchFamily="34" charset="0"/>
              </a:rPr>
              <a:t>Nguyễn Xuân Trường, </a:t>
            </a:r>
            <a:r>
              <a:rPr lang="vi-VN" sz="2800" i="1" dirty="0">
                <a:solidFill>
                  <a:srgbClr val="002060"/>
                </a:solidFill>
                <a:latin typeface="Times New Roman" pitchFamily="18" charset="0"/>
                <a:cs typeface="Arial" pitchFamily="34" charset="0"/>
              </a:rPr>
              <a:t>Bài tập Hóa học </a:t>
            </a:r>
            <a:r>
              <a:rPr lang="vi-VN" sz="2800" i="1" dirty="0" smtClean="0">
                <a:solidFill>
                  <a:srgbClr val="002060"/>
                </a:solidFill>
                <a:latin typeface="Times New Roman" pitchFamily="18" charset="0"/>
                <a:cs typeface="Arial" pitchFamily="34" charset="0"/>
              </a:rPr>
              <a:t>1</a:t>
            </a:r>
            <a:r>
              <a:rPr lang="en-US" sz="2800" i="1" dirty="0">
                <a:solidFill>
                  <a:srgbClr val="002060"/>
                </a:solidFill>
                <a:latin typeface="Times New Roman" pitchFamily="18" charset="0"/>
                <a:cs typeface="Arial" pitchFamily="34" charset="0"/>
              </a:rPr>
              <a:t>2</a:t>
            </a:r>
            <a:r>
              <a:rPr lang="en-US" sz="2800" dirty="0" smtClean="0">
                <a:solidFill>
                  <a:srgbClr val="002060"/>
                </a:solidFill>
                <a:latin typeface="Times New Roman" pitchFamily="18" charset="0"/>
                <a:cs typeface="Arial" pitchFamily="34" charset="0"/>
              </a:rPr>
              <a:t>, </a:t>
            </a:r>
            <a:r>
              <a:rPr lang="vi-VN" sz="2800" dirty="0">
                <a:solidFill>
                  <a:srgbClr val="002060"/>
                </a:solidFill>
                <a:latin typeface="Times New Roman" pitchFamily="18" charset="0"/>
                <a:cs typeface="Arial" pitchFamily="34" charset="0"/>
              </a:rPr>
              <a:t>NXB Giáo dục Việt Nam</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2015.</a:t>
            </a:r>
            <a:endParaRPr lang="vi-VN" sz="2800" dirty="0">
              <a:solidFill>
                <a:srgbClr val="002060"/>
              </a:solidFill>
              <a:latin typeface="Times New Roman" pitchFamily="18" charset="0"/>
              <a:cs typeface="Arial" pitchFamily="34" charset="0"/>
            </a:endParaRPr>
          </a:p>
        </p:txBody>
      </p:sp>
      <p:pic>
        <p:nvPicPr>
          <p:cNvPr id="13" name="Picture 27" descr="Hoja Carta2">
            <a:extLst>
              <a:ext uri="{FF2B5EF4-FFF2-40B4-BE49-F238E27FC236}">
                <a16:creationId xmlns:a16="http://schemas.microsoft.com/office/drawing/2014/main" xmlns="" id="{0284E468-BA6C-42FF-BC4C-48D6DA3CFE04}"/>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D208CD93-964C-4E23-9894-F92D6BA70E0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6</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F279BC45-BEDA-4B7D-8BE0-CCCA87400054}"/>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46935715"/>
      </p:ext>
    </p:extLst>
  </p:cSld>
  <p:clrMapOvr>
    <a:masterClrMapping/>
  </p:clrMapOvr>
  <p:transition advClick="0">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KẾ HOẠCH HỌC TẬP</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7</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476000" y="1898243"/>
            <a:ext cx="8458200" cy="2677656"/>
          </a:xfrm>
          <a:prstGeom prst="rect">
            <a:avLst/>
          </a:prstGeom>
          <a:noFill/>
        </p:spPr>
        <p:txBody>
          <a:bodyPr wrap="square" rtlCol="0">
            <a:spAutoFit/>
          </a:bodyPr>
          <a:lstStyle/>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học 4: 60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 (4 </a:t>
            </a:r>
            <a:r>
              <a:rPr lang="en-US" sz="2800" dirty="0" err="1" smtClean="0">
                <a:solidFill>
                  <a:srgbClr val="002060"/>
                </a:solidFill>
                <a:latin typeface="Times New Roman" panose="02020603050405020304" pitchFamily="18" charset="0"/>
                <a:cs typeface="Times New Roman" panose="02020603050405020304" pitchFamily="18" charset="0"/>
              </a:rPr>
              <a:t>tín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55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Ôn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05 </a:t>
            </a:r>
            <a:r>
              <a:rPr lang="en-US" sz="2800" dirty="0" err="1" smtClean="0">
                <a:solidFill>
                  <a:srgbClr val="002060"/>
                </a:solidFill>
                <a:latin typeface="Times New Roman" panose="02020603050405020304" pitchFamily="18" charset="0"/>
                <a:cs typeface="Times New Roman" panose="02020603050405020304" pitchFamily="18" charset="0"/>
              </a:rPr>
              <a:t>tiết</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Lịch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03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02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err="1" smtClean="0">
                <a:solidFill>
                  <a:srgbClr val="002060"/>
                </a:solidFill>
                <a:latin typeface="Times New Roman" panose="02020603050405020304" pitchFamily="18" charset="0"/>
                <a:cs typeface="Times New Roman" panose="02020603050405020304" pitchFamily="18" charset="0"/>
              </a:rPr>
              <a:t>tuần</a:t>
            </a:r>
            <a:r>
              <a:rPr lang="en-US" sz="2800" dirty="0" smtClean="0">
                <a:solidFill>
                  <a:srgbClr val="002060"/>
                </a:solidFill>
                <a:latin typeface="Times New Roman" panose="02020603050405020304" pitchFamily="18" charset="0"/>
                <a:cs typeface="Times New Roman" panose="02020603050405020304" pitchFamily="18" charset="0"/>
              </a:rPr>
              <a:t>.</a:t>
            </a:r>
          </a:p>
          <a:p>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xem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lịch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trên</a:t>
            </a:r>
            <a:r>
              <a:rPr lang="en-US" sz="2800" dirty="0" smtClean="0">
                <a:solidFill>
                  <a:srgbClr val="002060"/>
                </a:solidFill>
                <a:latin typeface="Times New Roman" panose="02020603050405020304" pitchFamily="18" charset="0"/>
                <a:cs typeface="Times New Roman" panose="02020603050405020304" pitchFamily="18" charset="0"/>
              </a:rPr>
              <a:t> web </a:t>
            </a:r>
            <a:r>
              <a:rPr lang="en-US" sz="2800" dirty="0" err="1" smtClean="0">
                <a:solidFill>
                  <a:srgbClr val="002060"/>
                </a:solidFill>
                <a:latin typeface="Times New Roman" panose="02020603050405020304" pitchFamily="18" charset="0"/>
                <a:cs typeface="Times New Roman" panose="02020603050405020304" pitchFamily="18" charset="0"/>
              </a:rPr>
              <a:t>cá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nhân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7014005"/>
      </p:ext>
    </p:extLst>
  </p:cSld>
  <p:clrMapOvr>
    <a:masterClrMapping/>
  </p:clrMapOvr>
  <p:transition advClick="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ĐÁNH GIÁ MÔN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8</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381000" y="1905000"/>
            <a:ext cx="8458200" cy="2246769"/>
          </a:xfrm>
          <a:prstGeom prst="rect">
            <a:avLst/>
          </a:prstGeom>
          <a:noFill/>
        </p:spPr>
        <p:txBody>
          <a:bodyPr wrap="square" rtlCol="0">
            <a:spAutoFit/>
          </a:bodyPr>
          <a:lstStyle/>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Tham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gia</a:t>
            </a:r>
            <a:r>
              <a:rPr lang="en-US" sz="2800" dirty="0">
                <a:solidFill>
                  <a:srgbClr val="002060"/>
                </a:solidFill>
                <a:latin typeface="Times New Roman" panose="02020603050405020304" pitchFamily="18" charset="0"/>
                <a:cs typeface="Times New Roman" panose="02020603050405020304" pitchFamily="18" charset="0"/>
              </a:rPr>
              <a:t> các </a:t>
            </a:r>
            <a:r>
              <a:rPr lang="en-US" sz="2800" dirty="0" err="1">
                <a:solidFill>
                  <a:srgbClr val="002060"/>
                </a:solidFill>
                <a:latin typeface="Times New Roman" panose="02020603050405020304" pitchFamily="18" charset="0"/>
                <a:cs typeface="Times New Roman" panose="02020603050405020304" pitchFamily="18" charset="0"/>
              </a:rPr>
              <a:t>buổi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thảo</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luận</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Kiểm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xuyên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kiểm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kỳ.</a:t>
            </a: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Thi </a:t>
            </a:r>
            <a:r>
              <a:rPr lang="en-US" sz="2800" dirty="0" err="1" smtClean="0">
                <a:solidFill>
                  <a:srgbClr val="002060"/>
                </a:solidFill>
                <a:latin typeface="Times New Roman" panose="02020603050405020304" pitchFamily="18" charset="0"/>
                <a:cs typeface="Times New Roman" panose="02020603050405020304" pitchFamily="18" charset="0"/>
              </a:rPr>
              <a:t>kết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thúc</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69178504"/>
      </p:ext>
    </p:extLst>
  </p:cSld>
  <p:clrMapOvr>
    <a:masterClrMapping/>
  </p:clrMapOvr>
  <p:transition advClick="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9</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177800" y="1747659"/>
            <a:ext cx="8813800" cy="3662541"/>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1.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liệu</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vở</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dùng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tìm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quan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các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chưa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nhờ</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hướng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3.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phòng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ít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nhất</a:t>
            </a:r>
            <a:r>
              <a:rPr lang="en-US" sz="2800" dirty="0" smtClean="0">
                <a:solidFill>
                  <a:srgbClr val="002060"/>
                </a:solidFill>
                <a:latin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cs typeface="Times New Roman" panose="02020603050405020304" pitchFamily="18" charset="0"/>
              </a:rPr>
              <a:t>phút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ổn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truyền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mình</a:t>
            </a:r>
            <a:r>
              <a:rPr lang="en-US" sz="2800" dirty="0" smtClean="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116056760"/>
      </p:ext>
    </p:extLst>
  </p:cSld>
  <p:clrMapOvr>
    <a:masterClrMapping/>
  </p:clrMapOvr>
  <p:transition advClick="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10</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84160" y="1246632"/>
            <a:ext cx="8899480" cy="4832092"/>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5.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tự</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giác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chép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túc</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b="1" dirty="0" smtClean="0">
                <a:solidFill>
                  <a:srgbClr val="002060"/>
                </a:solidFill>
                <a:latin typeface="Times New Roman" pitchFamily="18" charset="0"/>
                <a:cs typeface="Times New Roman" pitchFamily="18" charset="0"/>
              </a:rPr>
              <a:t>6. </a:t>
            </a:r>
            <a:r>
              <a:rPr lang="vi-VN" sz="2800" dirty="0" smtClean="0">
                <a:solidFill>
                  <a:srgbClr val="002060"/>
                </a:solidFill>
                <a:latin typeface="Times New Roman" pitchFamily="18" charset="0"/>
                <a:cs typeface="Times New Roman" pitchFamily="18" charset="0"/>
              </a:rPr>
              <a:t>Nếu </a:t>
            </a:r>
            <a:r>
              <a:rPr lang="vi-VN" sz="2800" dirty="0">
                <a:solidFill>
                  <a:srgbClr val="002060"/>
                </a:solidFill>
                <a:latin typeface="Times New Roman" pitchFamily="18" charset="0"/>
                <a:cs typeface="Times New Roman" pitchFamily="18" charset="0"/>
              </a:rPr>
              <a:t>SV đăng nhập vào bằng điện thoại phải thực hiện việc đổi họ tên SV để GV quản lý SV trong lớp học</a:t>
            </a:r>
            <a:r>
              <a:rPr lang="en-US" sz="2800" dirty="0" smtClean="0">
                <a:solidFill>
                  <a:srgbClr val="002060"/>
                </a:solidFill>
                <a:latin typeface="Times New Roman" pitchFamily="18" charset="0"/>
                <a:cs typeface="Times New Roman" pitchFamily="18" charset="0"/>
              </a:rPr>
              <a:t>.</a:t>
            </a:r>
          </a:p>
          <a:p>
            <a:endParaRPr lang="en-US" sz="2800" dirty="0">
              <a:solidFill>
                <a:srgbClr val="002060"/>
              </a:solidFill>
              <a:latin typeface="Times New Roman" pitchFamily="18" charset="0"/>
              <a:cs typeface="Times New Roman" pitchFamily="18" charset="0"/>
            </a:endParaRPr>
          </a:p>
          <a:p>
            <a:r>
              <a:rPr lang="en-US" sz="2800" b="1" dirty="0" smtClean="0">
                <a:solidFill>
                  <a:srgbClr val="002060"/>
                </a:solidFill>
                <a:latin typeface="Times New Roman" pitchFamily="18" charset="0"/>
                <a:cs typeface="Times New Roman" pitchFamily="18" charset="0"/>
              </a:rPr>
              <a:t>7. </a:t>
            </a:r>
            <a:r>
              <a:rPr lang="vi-VN" sz="2800" dirty="0" smtClean="0">
                <a:solidFill>
                  <a:srgbClr val="002060"/>
                </a:solidFill>
                <a:latin typeface="Times New Roman" pitchFamily="18" charset="0"/>
                <a:cs typeface="Times New Roman" pitchFamily="18" charset="0"/>
              </a:rPr>
              <a:t>Sinh </a:t>
            </a:r>
            <a:r>
              <a:rPr lang="vi-VN" sz="2800" dirty="0">
                <a:solidFill>
                  <a:srgbClr val="002060"/>
                </a:solidFill>
                <a:latin typeface="Times New Roman" pitchFamily="18" charset="0"/>
                <a:cs typeface="Times New Roman" pitchFamily="18" charset="0"/>
              </a:rPr>
              <a:t>viên phải tự bảo vệ tài khoản của mình, nghiêm cấm cung cấp tài khoản (ID) và mật khẩu của lớp học trực tuyến cho người khác. Nếu vi phạm sẽ bị cấm thi kết thúc môn học.   </a:t>
            </a:r>
            <a:endParaRPr lang="en-US" sz="2800" dirty="0">
              <a:solidFill>
                <a:srgbClr val="002060"/>
              </a:solidFill>
              <a:latin typeface="Times New Roman" pitchFamily="18" charset="0"/>
              <a:cs typeface="Times New Roman" pitchFamily="18" charset="0"/>
            </a:endParaRPr>
          </a:p>
          <a:p>
            <a:r>
              <a:rPr lang="vi-VN" sz="2800" dirty="0">
                <a:solidFill>
                  <a:srgbClr val="002060"/>
                </a:solidFill>
                <a:latin typeface="Times New Roman" pitchFamily="18" charset="0"/>
                <a:cs typeface="Times New Roman" pitchFamily="18" charset="0"/>
              </a:rPr>
              <a:t>Hệ thống sẽ thống kê giờ vào giờ ra của SV. GV dùng bảng thống kê này để điểm danh lên phần mềm quản lý đào tạo</a:t>
            </a:r>
            <a:r>
              <a:rPr lang="vi-VN" sz="2800" dirty="0" smtClean="0">
                <a:solidFill>
                  <a:srgbClr val="002060"/>
                </a:solidFill>
                <a:latin typeface="Times New Roman" pitchFamily="18" charset="0"/>
                <a:cs typeface="Times New Roman" pitchFamily="18" charset="0"/>
              </a:rPr>
              <a:t>.</a:t>
            </a:r>
            <a:endParaRPr lang="en-US" dirty="0"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3563431"/>
      </p:ext>
    </p:extLst>
  </p:cSld>
  <p:clrMapOvr>
    <a:masterClrMapping/>
  </p:clrMapOvr>
  <p:transition advClick="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xmlns="" id="{71ED6B33-CA8C-4AF1-84AF-A6FBA0052576}"/>
              </a:ext>
            </a:extLst>
          </p:cNvPr>
          <p:cNvSpPr>
            <a:spLocks noChangeArrowheads="1"/>
          </p:cNvSpPr>
          <p:nvPr/>
        </p:nvSpPr>
        <p:spPr bwMode="gray">
          <a:xfrm>
            <a:off x="76200" y="4470400"/>
            <a:ext cx="8915400" cy="1168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63. GLUCOZƠ </a:t>
            </a:r>
            <a:endParaRPr lang="vi-VN" sz="3600" b="1" dirty="0">
              <a:solidFill>
                <a:srgbClr val="1909E5"/>
              </a:solidFill>
              <a:latin typeface="Times New Roman" pitchFamily="18" charset="0"/>
              <a:cs typeface="Times New Roman" pitchFamily="18" charset="0"/>
            </a:endParaRPr>
          </a:p>
        </p:txBody>
      </p:sp>
      <p:sp>
        <p:nvSpPr>
          <p:cNvPr id="24" name="AutoShape 52">
            <a:extLst>
              <a:ext uri="{FF2B5EF4-FFF2-40B4-BE49-F238E27FC236}">
                <a16:creationId xmlns:a16="http://schemas.microsoft.com/office/drawing/2014/main" xmlns="" id="{2E7D4C3B-75B2-4413-9BC2-7D7F73B6FD7A}"/>
              </a:ext>
            </a:extLst>
          </p:cNvPr>
          <p:cNvSpPr>
            <a:spLocks noChangeArrowheads="1"/>
          </p:cNvSpPr>
          <p:nvPr/>
        </p:nvSpPr>
        <p:spPr bwMode="gray">
          <a:xfrm>
            <a:off x="838200" y="3581400"/>
            <a:ext cx="7620000" cy="8128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pPr>
            <a:r>
              <a:rPr lang="vi-VN" sz="2800" b="1" dirty="0">
                <a:solidFill>
                  <a:srgbClr val="008000"/>
                </a:solidFill>
                <a:latin typeface="Times New Roman" pitchFamily="18" charset="0"/>
                <a:cs typeface="Times New Roman" pitchFamily="18" charset="0"/>
              </a:rPr>
              <a:t>Chương XVII. CACBOHIĐRAT</a:t>
            </a:r>
            <a:endParaRPr lang="en-US" sz="2800" b="1" dirty="0">
              <a:solidFill>
                <a:srgbClr val="002060"/>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xmlns=""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xmlns=""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1" name="Slide Number Placeholder 26">
            <a:extLst>
              <a:ext uri="{FF2B5EF4-FFF2-40B4-BE49-F238E27FC236}">
                <a16:creationId xmlns:a16="http://schemas.microsoft.com/office/drawing/2014/main" xmlns="" id="{C116584D-3EE2-44E6-B221-3914FE2B305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11</a:t>
            </a:fld>
            <a:r>
              <a:rPr lang="en-US" sz="1600" b="1" dirty="0" smtClean="0">
                <a:solidFill>
                  <a:srgbClr val="002060"/>
                </a:solidFill>
                <a:latin typeface="+mj-lt"/>
              </a:rPr>
              <a:t>/46</a:t>
            </a:r>
            <a:endParaRPr lang="en-US" sz="1600" b="1" dirty="0">
              <a:solidFill>
                <a:srgbClr val="002060"/>
              </a:solidFill>
              <a:latin typeface="+mj-lt"/>
            </a:endParaRPr>
          </a:p>
        </p:txBody>
      </p:sp>
      <p:sp>
        <p:nvSpPr>
          <p:cNvPr id="32" name="Rectangle 31">
            <a:extLst>
              <a:ext uri="{FF2B5EF4-FFF2-40B4-BE49-F238E27FC236}">
                <a16:creationId xmlns:a16="http://schemas.microsoft.com/office/drawing/2014/main" xmlns=""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7"/>
          <p:cNvGrpSpPr>
            <a:grpSpLocks/>
          </p:cNvGrpSpPr>
          <p:nvPr/>
        </p:nvGrpSpPr>
        <p:grpSpPr bwMode="auto">
          <a:xfrm>
            <a:off x="3333411" y="1697573"/>
            <a:ext cx="2590800" cy="2438400"/>
            <a:chOff x="2016" y="1152"/>
            <a:chExt cx="1680" cy="1392"/>
          </a:xfrm>
        </p:grpSpPr>
        <p:sp>
          <p:nvSpPr>
            <p:cNvPr id="4120" name="Oval 24"/>
            <p:cNvSpPr>
              <a:spLocks noChangeArrowheads="1"/>
            </p:cNvSpPr>
            <p:nvPr/>
          </p:nvSpPr>
          <p:spPr bwMode="auto">
            <a:xfrm>
              <a:off x="2016" y="1152"/>
              <a:ext cx="1680" cy="1392"/>
            </a:xfrm>
            <a:prstGeom prst="ellipse">
              <a:avLst/>
            </a:prstGeom>
            <a:gradFill rotWithShape="1">
              <a:gsLst>
                <a:gs pos="0">
                  <a:srgbClr val="FF0066">
                    <a:alpha val="75999"/>
                  </a:srgbClr>
                </a:gs>
                <a:gs pos="100000">
                  <a:schemeClr val="bg1"/>
                </a:gs>
              </a:gsLst>
              <a:lin ang="5400000" scaled="1"/>
            </a:gradFill>
            <a:ln w="9525">
              <a:solidFill>
                <a:schemeClr val="tx1"/>
              </a:solidFill>
              <a:prstDash val="lgDashDot"/>
              <a:round/>
              <a:headEnd/>
              <a:tailEnd/>
            </a:ln>
            <a:effectLst/>
          </p:spPr>
          <p:txBody>
            <a:bodyPr wrap="none" anchor="ctr"/>
            <a:lstStyle/>
            <a:p>
              <a:pPr>
                <a:defRPr/>
              </a:pPr>
              <a:endParaRPr lang="en-US" sz="250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111" name="Text Box 15"/>
            <p:cNvSpPr txBox="1">
              <a:spLocks noChangeArrowheads="1"/>
            </p:cNvSpPr>
            <p:nvPr/>
          </p:nvSpPr>
          <p:spPr bwMode="auto">
            <a:xfrm>
              <a:off x="2061" y="1962"/>
              <a:ext cx="1582" cy="295"/>
            </a:xfrm>
            <a:prstGeom prst="rect">
              <a:avLst/>
            </a:prstGeom>
            <a:noFill/>
            <a:ln w="9525">
              <a:noFill/>
              <a:miter lim="800000"/>
              <a:headEnd/>
              <a:tailEnd/>
            </a:ln>
            <a:effectLst/>
          </p:spPr>
          <p:txBody>
            <a:bodyPr>
              <a:spAutoFit/>
            </a:bodyPr>
            <a:lstStyle/>
            <a:p>
              <a:pPr algn="ctr">
                <a:spcBef>
                  <a:spcPct val="50000"/>
                </a:spcBef>
                <a:defRPr/>
              </a:pPr>
              <a:r>
                <a:rPr lang="en-US" sz="25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500" b="1" dirty="0" err="1">
                  <a:solidFill>
                    <a:srgbClr val="0000FF"/>
                  </a:solidFill>
                  <a:latin typeface="Times New Roman" pitchFamily="18" charset="0"/>
                  <a:cs typeface="Times New Roman" pitchFamily="18" charset="0"/>
                </a:rPr>
                <a:t>C</a:t>
              </a:r>
              <a:r>
                <a:rPr lang="en-US" sz="2500" b="1" baseline="-25000" dirty="0" err="1">
                  <a:solidFill>
                    <a:srgbClr val="0000FF"/>
                  </a:solidFill>
                  <a:latin typeface="Times New Roman" pitchFamily="18" charset="0"/>
                  <a:cs typeface="Times New Roman" pitchFamily="18" charset="0"/>
                </a:rPr>
                <a:t>n</a:t>
              </a:r>
              <a:r>
                <a:rPr lang="en-US" sz="2500" b="1" dirty="0">
                  <a:solidFill>
                    <a:srgbClr val="0000FF"/>
                  </a:solidFill>
                  <a:latin typeface="Times New Roman" pitchFamily="18" charset="0"/>
                  <a:cs typeface="Times New Roman" pitchFamily="18" charset="0"/>
                </a:rPr>
                <a:t>(H</a:t>
              </a:r>
              <a:r>
                <a:rPr lang="en-US" sz="2500" b="1" baseline="-25000" dirty="0">
                  <a:solidFill>
                    <a:srgbClr val="0000FF"/>
                  </a:solidFill>
                  <a:latin typeface="Times New Roman" pitchFamily="18" charset="0"/>
                  <a:cs typeface="Times New Roman" pitchFamily="18" charset="0"/>
                </a:rPr>
                <a:t>2</a:t>
              </a:r>
              <a:r>
                <a:rPr lang="en-US" sz="2500" b="1" dirty="0">
                  <a:solidFill>
                    <a:srgbClr val="0000FF"/>
                  </a:solidFill>
                  <a:latin typeface="Times New Roman" pitchFamily="18" charset="0"/>
                  <a:cs typeface="Times New Roman" pitchFamily="18" charset="0"/>
                </a:rPr>
                <a:t>O)</a:t>
              </a:r>
              <a:r>
                <a:rPr lang="en-US" sz="2500" b="1" baseline="-25000" dirty="0">
                  <a:solidFill>
                    <a:srgbClr val="0000FF"/>
                  </a:solidFill>
                  <a:latin typeface="Times New Roman" pitchFamily="18" charset="0"/>
                  <a:cs typeface="Times New Roman" pitchFamily="18" charset="0"/>
                </a:rPr>
                <a:t>m</a:t>
              </a:r>
              <a:endParaRPr lang="en-US" sz="2500" b="1" dirty="0">
                <a:solidFill>
                  <a:srgbClr val="0000FF"/>
                </a:solidFill>
                <a:latin typeface="Times New Roman" pitchFamily="18" charset="0"/>
                <a:cs typeface="Times New Roman" pitchFamily="18" charset="0"/>
              </a:endParaRPr>
            </a:p>
          </p:txBody>
        </p:sp>
        <p:sp>
          <p:nvSpPr>
            <p:cNvPr id="6181" name="WordArt 13"/>
            <p:cNvSpPr>
              <a:spLocks noChangeArrowheads="1" noChangeShapeType="1" noTextEdit="1"/>
            </p:cNvSpPr>
            <p:nvPr/>
          </p:nvSpPr>
          <p:spPr bwMode="auto">
            <a:xfrm>
              <a:off x="2172" y="1577"/>
              <a:ext cx="1392" cy="378"/>
            </a:xfrm>
            <a:prstGeom prst="rect">
              <a:avLst/>
            </a:prstGeom>
          </p:spPr>
          <p:txBody>
            <a:bodyPr wrap="none" fromWordArt="1">
              <a:prstTxWarp prst="textPlain">
                <a:avLst>
                  <a:gd name="adj" fmla="val 50000"/>
                </a:avLst>
              </a:prstTxWarp>
            </a:bodyPr>
            <a:lstStyle/>
            <a:p>
              <a:r>
                <a:rPr lang="en-US" sz="2500" kern="10" spc="720" dirty="0" err="1">
                  <a:ln w="9525">
                    <a:solidFill>
                      <a:srgbClr val="000080"/>
                    </a:solidFill>
                    <a:round/>
                    <a:headEnd/>
                    <a:tailEnd/>
                  </a:ln>
                  <a:solidFill>
                    <a:srgbClr val="000080"/>
                  </a:solidFill>
                  <a:latin typeface="Times New Roman"/>
                  <a:cs typeface="Times New Roman"/>
                </a:rPr>
                <a:t>Cacbohidrat</a:t>
              </a:r>
              <a:endParaRPr lang="en-US" sz="2500" kern="10" spc="720" dirty="0">
                <a:ln w="9525">
                  <a:solidFill>
                    <a:srgbClr val="000080"/>
                  </a:solidFill>
                  <a:round/>
                  <a:headEnd/>
                  <a:tailEnd/>
                </a:ln>
                <a:solidFill>
                  <a:srgbClr val="000080"/>
                </a:solidFill>
                <a:latin typeface="Times New Roman"/>
                <a:cs typeface="Times New Roman"/>
              </a:endParaRPr>
            </a:p>
          </p:txBody>
        </p:sp>
      </p:grpSp>
      <p:sp>
        <p:nvSpPr>
          <p:cNvPr id="4135" name="Text Box 39"/>
          <p:cNvSpPr txBox="1">
            <a:spLocks noChangeArrowheads="1"/>
          </p:cNvSpPr>
          <p:nvPr/>
        </p:nvSpPr>
        <p:spPr bwMode="auto">
          <a:xfrm>
            <a:off x="614263" y="2293650"/>
            <a:ext cx="1905000" cy="477837"/>
          </a:xfrm>
          <a:prstGeom prst="rect">
            <a:avLst/>
          </a:prstGeom>
          <a:gradFill rotWithShape="1">
            <a:gsLst>
              <a:gs pos="0">
                <a:schemeClr val="tx1">
                  <a:alpha val="53000"/>
                </a:schemeClr>
              </a:gs>
              <a:gs pos="100000">
                <a:schemeClr val="bg1"/>
              </a:gs>
            </a:gsLst>
            <a:lin ang="5400000" scaled="1"/>
          </a:gradFill>
          <a:ln w="9525">
            <a:solidFill>
              <a:schemeClr val="tx1"/>
            </a:solidFill>
            <a:miter lim="800000"/>
            <a:headEnd/>
            <a:tailEnd/>
          </a:ln>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sz="2500" b="1">
                <a:solidFill>
                  <a:srgbClr val="CC0000"/>
                </a:solidFill>
                <a:latin typeface="Times New Roman" pitchFamily="18" charset="0"/>
                <a:cs typeface="Times New Roman" pitchFamily="18" charset="0"/>
              </a:rPr>
              <a:t>GLUCOZƠ</a:t>
            </a:r>
          </a:p>
        </p:txBody>
      </p:sp>
      <p:sp>
        <p:nvSpPr>
          <p:cNvPr id="4136" name="Text Box 40"/>
          <p:cNvSpPr txBox="1">
            <a:spLocks noChangeArrowheads="1"/>
          </p:cNvSpPr>
          <p:nvPr/>
        </p:nvSpPr>
        <p:spPr bwMode="auto">
          <a:xfrm>
            <a:off x="6477000" y="2438400"/>
            <a:ext cx="2333625" cy="477838"/>
          </a:xfrm>
          <a:prstGeom prst="rect">
            <a:avLst/>
          </a:prstGeom>
          <a:gradFill rotWithShape="1">
            <a:gsLst>
              <a:gs pos="0">
                <a:schemeClr val="tx1">
                  <a:alpha val="53000"/>
                </a:schemeClr>
              </a:gs>
              <a:gs pos="100000">
                <a:schemeClr val="bg1"/>
              </a:gs>
            </a:gsLst>
            <a:lin ang="5400000" scaled="1"/>
          </a:gradFill>
          <a:ln w="9525">
            <a:solidFill>
              <a:schemeClr val="tx1"/>
            </a:solidFill>
            <a:miter lim="800000"/>
            <a:headEnd/>
            <a:tailEnd/>
          </a:ln>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sz="2500" b="1">
                <a:solidFill>
                  <a:srgbClr val="CC0000"/>
                </a:solidFill>
                <a:latin typeface="Times New Roman" pitchFamily="18" charset="0"/>
                <a:cs typeface="Times New Roman" pitchFamily="18" charset="0"/>
              </a:rPr>
              <a:t>XENLULOZƠ</a:t>
            </a:r>
          </a:p>
        </p:txBody>
      </p:sp>
      <p:sp>
        <p:nvSpPr>
          <p:cNvPr id="4137" name="Text Box 41"/>
          <p:cNvSpPr txBox="1">
            <a:spLocks noChangeArrowheads="1"/>
          </p:cNvSpPr>
          <p:nvPr/>
        </p:nvSpPr>
        <p:spPr bwMode="auto">
          <a:xfrm>
            <a:off x="685800" y="5764213"/>
            <a:ext cx="2286000" cy="477837"/>
          </a:xfrm>
          <a:prstGeom prst="rect">
            <a:avLst/>
          </a:prstGeom>
          <a:gradFill rotWithShape="1">
            <a:gsLst>
              <a:gs pos="0">
                <a:schemeClr val="tx1">
                  <a:alpha val="53000"/>
                </a:schemeClr>
              </a:gs>
              <a:gs pos="100000">
                <a:schemeClr val="bg1"/>
              </a:gs>
            </a:gsLst>
            <a:lin ang="5400000" scaled="1"/>
          </a:gradFill>
          <a:ln w="9525">
            <a:solidFill>
              <a:schemeClr val="tx1"/>
            </a:solidFill>
            <a:miter lim="800000"/>
            <a:headEnd/>
            <a:tailEnd/>
          </a:ln>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sz="2500" b="1">
                <a:solidFill>
                  <a:srgbClr val="CC0000"/>
                </a:solidFill>
                <a:latin typeface="Times New Roman" pitchFamily="18" charset="0"/>
                <a:cs typeface="Times New Roman" pitchFamily="18" charset="0"/>
              </a:rPr>
              <a:t>SACCAROZƠ</a:t>
            </a:r>
          </a:p>
        </p:txBody>
      </p:sp>
      <p:sp>
        <p:nvSpPr>
          <p:cNvPr id="4140" name="Text Box 44"/>
          <p:cNvSpPr txBox="1">
            <a:spLocks noChangeArrowheads="1"/>
          </p:cNvSpPr>
          <p:nvPr/>
        </p:nvSpPr>
        <p:spPr bwMode="auto">
          <a:xfrm>
            <a:off x="6473032" y="5819775"/>
            <a:ext cx="2057400" cy="477838"/>
          </a:xfrm>
          <a:prstGeom prst="rect">
            <a:avLst/>
          </a:prstGeom>
          <a:gradFill rotWithShape="1">
            <a:gsLst>
              <a:gs pos="0">
                <a:schemeClr val="tx1">
                  <a:alpha val="53000"/>
                </a:schemeClr>
              </a:gs>
              <a:gs pos="100000">
                <a:schemeClr val="bg1"/>
              </a:gs>
            </a:gsLst>
            <a:lin ang="5400000" scaled="1"/>
          </a:gradFill>
          <a:ln w="9525">
            <a:solidFill>
              <a:schemeClr val="tx1"/>
            </a:solidFill>
            <a:miter lim="800000"/>
            <a:headEnd/>
            <a:tailEnd/>
          </a:ln>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sz="2500" b="1">
                <a:solidFill>
                  <a:srgbClr val="CC0000"/>
                </a:solidFill>
                <a:latin typeface="Times New Roman" pitchFamily="18" charset="0"/>
                <a:cs typeface="Times New Roman" pitchFamily="18" charset="0"/>
              </a:rPr>
              <a:t>TINH BỘT</a:t>
            </a:r>
          </a:p>
        </p:txBody>
      </p:sp>
      <p:grpSp>
        <p:nvGrpSpPr>
          <p:cNvPr id="6175" name="Group 17"/>
          <p:cNvGrpSpPr>
            <a:grpSpLocks/>
          </p:cNvGrpSpPr>
          <p:nvPr/>
        </p:nvGrpSpPr>
        <p:grpSpPr bwMode="auto">
          <a:xfrm>
            <a:off x="6107906" y="3457575"/>
            <a:ext cx="2873375" cy="2238375"/>
            <a:chOff x="5940970" y="3276600"/>
            <a:chExt cx="3203030" cy="3429000"/>
          </a:xfrm>
        </p:grpSpPr>
        <p:pic>
          <p:nvPicPr>
            <p:cNvPr id="16" name="Picture 15" descr="tải xuống (1).jpg"/>
            <p:cNvPicPr>
              <a:picLocks noChangeAspect="1"/>
            </p:cNvPicPr>
            <p:nvPr/>
          </p:nvPicPr>
          <p:blipFill>
            <a:blip r:embed="rId2"/>
            <a:stretch>
              <a:fillRect/>
            </a:stretch>
          </p:blipFill>
          <p:spPr>
            <a:xfrm>
              <a:off x="5942739" y="4961916"/>
              <a:ext cx="3201261" cy="17436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descr="tải xuống.jpg"/>
            <p:cNvPicPr>
              <a:picLocks noChangeAspect="1"/>
            </p:cNvPicPr>
            <p:nvPr/>
          </p:nvPicPr>
          <p:blipFill>
            <a:blip r:embed="rId3"/>
            <a:stretch>
              <a:fillRect/>
            </a:stretch>
          </p:blipFill>
          <p:spPr>
            <a:xfrm>
              <a:off x="5940970" y="3276600"/>
              <a:ext cx="3203030" cy="16780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grpSp>
        <p:nvGrpSpPr>
          <p:cNvPr id="6171" name="Group 14"/>
          <p:cNvGrpSpPr>
            <a:grpSpLocks/>
          </p:cNvGrpSpPr>
          <p:nvPr/>
        </p:nvGrpSpPr>
        <p:grpSpPr bwMode="auto">
          <a:xfrm>
            <a:off x="6132513" y="76200"/>
            <a:ext cx="2824162" cy="2290763"/>
            <a:chOff x="0" y="3429000"/>
            <a:chExt cx="3124200" cy="3350170"/>
          </a:xfrm>
        </p:grpSpPr>
        <p:pic>
          <p:nvPicPr>
            <p:cNvPr id="4132" name="Picture 36" descr="1"/>
            <p:cNvPicPr>
              <a:picLocks noChangeAspect="1" noChangeArrowheads="1"/>
            </p:cNvPicPr>
            <p:nvPr/>
          </p:nvPicPr>
          <p:blipFill>
            <a:blip r:embed="rId4"/>
            <a:srcRect/>
            <a:stretch>
              <a:fillRect/>
            </a:stretch>
          </p:blipFill>
          <p:spPr bwMode="auto">
            <a:xfrm>
              <a:off x="0" y="5102925"/>
              <a:ext cx="3124200" cy="16762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descr="131125anh-nen-vuon-tre.jpg"/>
            <p:cNvPicPr>
              <a:picLocks noChangeAspect="1"/>
            </p:cNvPicPr>
            <p:nvPr/>
          </p:nvPicPr>
          <p:blipFill>
            <a:blip r:embed="rId5"/>
            <a:stretch>
              <a:fillRect/>
            </a:stretch>
          </p:blipFill>
          <p:spPr>
            <a:xfrm>
              <a:off x="0" y="3429000"/>
              <a:ext cx="3124200" cy="16762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grpSp>
        <p:nvGrpSpPr>
          <p:cNvPr id="6167" name="Group 20"/>
          <p:cNvGrpSpPr>
            <a:grpSpLocks/>
          </p:cNvGrpSpPr>
          <p:nvPr/>
        </p:nvGrpSpPr>
        <p:grpSpPr bwMode="auto">
          <a:xfrm>
            <a:off x="198338" y="3634077"/>
            <a:ext cx="2971800" cy="2019300"/>
            <a:chOff x="4800600" y="304800"/>
            <a:chExt cx="3886200" cy="2514600"/>
          </a:xfrm>
        </p:grpSpPr>
        <p:pic>
          <p:nvPicPr>
            <p:cNvPr id="19" name="Picture 18" descr="tải xuống (2).jpg"/>
            <p:cNvPicPr>
              <a:picLocks noChangeAspect="1"/>
            </p:cNvPicPr>
            <p:nvPr/>
          </p:nvPicPr>
          <p:blipFill>
            <a:blip r:embed="rId6"/>
            <a:stretch>
              <a:fillRect/>
            </a:stretch>
          </p:blipFill>
          <p:spPr>
            <a:xfrm>
              <a:off x="4800600" y="304800"/>
              <a:ext cx="2439255" cy="2514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Picture 19" descr="tải xuống (3).jpg"/>
            <p:cNvPicPr>
              <a:picLocks noChangeAspect="1"/>
            </p:cNvPicPr>
            <p:nvPr/>
          </p:nvPicPr>
          <p:blipFill>
            <a:blip r:embed="rId7"/>
            <a:stretch>
              <a:fillRect/>
            </a:stretch>
          </p:blipFill>
          <p:spPr>
            <a:xfrm>
              <a:off x="7239855" y="304800"/>
              <a:ext cx="1446945" cy="25047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pic>
        <p:nvPicPr>
          <p:cNvPr id="22" name="Picture 21" descr="images (1).jpg"/>
          <p:cNvPicPr>
            <a:picLocks noChangeAspect="1"/>
          </p:cNvPicPr>
          <p:nvPr/>
        </p:nvPicPr>
        <p:blipFill>
          <a:blip r:embed="rId8"/>
          <a:stretch>
            <a:fillRect/>
          </a:stretch>
        </p:blipFill>
        <p:spPr bwMode="auto">
          <a:xfrm>
            <a:off x="198338" y="134650"/>
            <a:ext cx="2824163" cy="2101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0" name="Group 39"/>
          <p:cNvGrpSpPr>
            <a:grpSpLocks/>
          </p:cNvGrpSpPr>
          <p:nvPr/>
        </p:nvGrpSpPr>
        <p:grpSpPr bwMode="auto">
          <a:xfrm>
            <a:off x="60441" y="2840038"/>
            <a:ext cx="7608162" cy="3802257"/>
            <a:chOff x="574347" y="2840575"/>
            <a:chExt cx="7608667" cy="3800972"/>
          </a:xfrm>
        </p:grpSpPr>
        <p:sp>
          <p:nvSpPr>
            <p:cNvPr id="6161" name="TextBox 31"/>
            <p:cNvSpPr txBox="1">
              <a:spLocks noChangeArrowheads="1"/>
            </p:cNvSpPr>
            <p:nvPr/>
          </p:nvSpPr>
          <p:spPr bwMode="auto">
            <a:xfrm>
              <a:off x="574347" y="2840575"/>
              <a:ext cx="1752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  C</a:t>
              </a:r>
              <a:r>
                <a:rPr lang="en-US" sz="2000" b="1" baseline="-25000" dirty="0" smtClean="0">
                  <a:latin typeface="Times New Roman" pitchFamily="18" charset="0"/>
                  <a:cs typeface="Times New Roman" pitchFamily="18" charset="0"/>
                </a:rPr>
                <a:t>6</a:t>
              </a:r>
              <a:r>
                <a:rPr lang="en-US" sz="2000" b="1" dirty="0" smtClean="0">
                  <a:latin typeface="Times New Roman" pitchFamily="18" charset="0"/>
                  <a:cs typeface="Times New Roman" pitchFamily="18" charset="0"/>
                </a:rPr>
                <a:t>H</a:t>
              </a:r>
              <a:r>
                <a:rPr lang="en-US" sz="2000" b="1" baseline="-25000" dirty="0" smtClean="0">
                  <a:latin typeface="Times New Roman" pitchFamily="18" charset="0"/>
                  <a:cs typeface="Times New Roman" pitchFamily="18" charset="0"/>
                </a:rPr>
                <a:t>12</a:t>
              </a:r>
              <a:r>
                <a:rPr lang="en-US" sz="2000" b="1" dirty="0" smtClean="0">
                  <a:latin typeface="Times New Roman" pitchFamily="18" charset="0"/>
                  <a:cs typeface="Times New Roman" pitchFamily="18" charset="0"/>
                </a:rPr>
                <a:t>O</a:t>
              </a:r>
              <a:r>
                <a:rPr lang="en-US" sz="2000" b="1" baseline="-25000" dirty="0" smtClean="0">
                  <a:latin typeface="Times New Roman" pitchFamily="18" charset="0"/>
                  <a:cs typeface="Times New Roman" pitchFamily="18" charset="0"/>
                </a:rPr>
                <a:t>6</a:t>
              </a:r>
              <a:endParaRPr lang="en-US" sz="2000" b="1" baseline="-25000" dirty="0">
                <a:latin typeface="Times New Roman" pitchFamily="18" charset="0"/>
                <a:cs typeface="Times New Roman" pitchFamily="18" charset="0"/>
              </a:endParaRPr>
            </a:p>
          </p:txBody>
        </p:sp>
        <p:sp>
          <p:nvSpPr>
            <p:cNvPr id="6162" name="TextBox 33"/>
            <p:cNvSpPr txBox="1">
              <a:spLocks noChangeArrowheads="1"/>
            </p:cNvSpPr>
            <p:nvPr/>
          </p:nvSpPr>
          <p:spPr bwMode="auto">
            <a:xfrm>
              <a:off x="6207074" y="2917284"/>
              <a:ext cx="19759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b="1" dirty="0">
                  <a:latin typeface="Times New Roman" pitchFamily="18" charset="0"/>
                  <a:cs typeface="Times New Roman" pitchFamily="18" charset="0"/>
                </a:rPr>
                <a:t>        (C</a:t>
              </a:r>
              <a:r>
                <a:rPr lang="en-US" sz="2000" b="1" baseline="-25000" dirty="0">
                  <a:latin typeface="Times New Roman" pitchFamily="18" charset="0"/>
                  <a:cs typeface="Times New Roman" pitchFamily="18" charset="0"/>
                </a:rPr>
                <a:t>6</a:t>
              </a:r>
              <a:r>
                <a:rPr lang="en-US" sz="2000" b="1" dirty="0">
                  <a:latin typeface="Times New Roman" pitchFamily="18" charset="0"/>
                  <a:cs typeface="Times New Roman" pitchFamily="18" charset="0"/>
                </a:rPr>
                <a:t>H</a:t>
              </a:r>
              <a:r>
                <a:rPr lang="en-US" sz="2000" b="1" baseline="-25000" dirty="0">
                  <a:latin typeface="Times New Roman" pitchFamily="18" charset="0"/>
                  <a:cs typeface="Times New Roman" pitchFamily="18" charset="0"/>
                </a:rPr>
                <a:t>10</a:t>
              </a:r>
              <a:r>
                <a:rPr lang="en-US" sz="2000" b="1" dirty="0">
                  <a:latin typeface="Times New Roman" pitchFamily="18" charset="0"/>
                  <a:cs typeface="Times New Roman" pitchFamily="18" charset="0"/>
                </a:rPr>
                <a:t>O</a:t>
              </a:r>
              <a:r>
                <a:rPr lang="en-US" sz="2000" b="1" baseline="-25000" dirty="0">
                  <a:latin typeface="Times New Roman" pitchFamily="18" charset="0"/>
                  <a:cs typeface="Times New Roman" pitchFamily="18" charset="0"/>
                </a:rPr>
                <a:t>5</a:t>
              </a:r>
              <a:r>
                <a:rPr lang="en-US" sz="2000" b="1" dirty="0">
                  <a:latin typeface="Times New Roman" pitchFamily="18" charset="0"/>
                  <a:cs typeface="Times New Roman" pitchFamily="18" charset="0"/>
                </a:rPr>
                <a:t>)</a:t>
              </a:r>
              <a:r>
                <a:rPr lang="en-US" sz="2000" b="1" baseline="-25000" dirty="0">
                  <a:latin typeface="Times New Roman" pitchFamily="18" charset="0"/>
                  <a:cs typeface="Times New Roman" pitchFamily="18" charset="0"/>
                </a:rPr>
                <a:t>n</a:t>
              </a:r>
            </a:p>
          </p:txBody>
        </p:sp>
        <p:sp>
          <p:nvSpPr>
            <p:cNvPr id="6163" name="TextBox 35"/>
            <p:cNvSpPr txBox="1">
              <a:spLocks noChangeArrowheads="1"/>
            </p:cNvSpPr>
            <p:nvPr/>
          </p:nvSpPr>
          <p:spPr bwMode="auto">
            <a:xfrm>
              <a:off x="777611" y="6241437"/>
              <a:ext cx="214938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b="1" dirty="0">
                  <a:latin typeface="Times New Roman" pitchFamily="18" charset="0"/>
                  <a:cs typeface="Times New Roman" pitchFamily="18" charset="0"/>
                </a:rPr>
                <a:t>C</a:t>
              </a:r>
              <a:r>
                <a:rPr lang="en-US" sz="2000" b="1" baseline="-25000" dirty="0">
                  <a:latin typeface="Times New Roman" pitchFamily="18" charset="0"/>
                  <a:cs typeface="Times New Roman" pitchFamily="18" charset="0"/>
                </a:rPr>
                <a:t>12</a:t>
              </a:r>
              <a:r>
                <a:rPr lang="en-US" sz="2000" b="1" dirty="0">
                  <a:latin typeface="Times New Roman" pitchFamily="18" charset="0"/>
                  <a:cs typeface="Times New Roman" pitchFamily="18" charset="0"/>
                </a:rPr>
                <a:t>H</a:t>
              </a:r>
              <a:r>
                <a:rPr lang="en-US" sz="2000" b="1" baseline="-25000" dirty="0">
                  <a:latin typeface="Times New Roman" pitchFamily="18" charset="0"/>
                  <a:cs typeface="Times New Roman" pitchFamily="18" charset="0"/>
                </a:rPr>
                <a:t>22</a:t>
              </a:r>
              <a:r>
                <a:rPr lang="en-US" sz="2000" b="1" dirty="0">
                  <a:latin typeface="Times New Roman" pitchFamily="18" charset="0"/>
                  <a:cs typeface="Times New Roman" pitchFamily="18" charset="0"/>
                </a:rPr>
                <a:t>O</a:t>
              </a:r>
              <a:r>
                <a:rPr lang="en-US" sz="2000" b="1" baseline="-25000" dirty="0">
                  <a:latin typeface="Times New Roman" pitchFamily="18" charset="0"/>
                  <a:cs typeface="Times New Roman" pitchFamily="18" charset="0"/>
                </a:rPr>
                <a:t>11</a:t>
              </a:r>
            </a:p>
          </p:txBody>
        </p:sp>
      </p:grpSp>
      <p:grpSp>
        <p:nvGrpSpPr>
          <p:cNvPr id="33" name="Group 40"/>
          <p:cNvGrpSpPr>
            <a:grpSpLocks/>
          </p:cNvGrpSpPr>
          <p:nvPr/>
        </p:nvGrpSpPr>
        <p:grpSpPr bwMode="auto">
          <a:xfrm>
            <a:off x="1338310" y="2861393"/>
            <a:ext cx="7973752" cy="3811588"/>
            <a:chOff x="1526616" y="2803634"/>
            <a:chExt cx="7974742" cy="3811886"/>
          </a:xfrm>
        </p:grpSpPr>
        <p:sp>
          <p:nvSpPr>
            <p:cNvPr id="34" name="TextBox 32"/>
            <p:cNvSpPr txBox="1">
              <a:spLocks noChangeArrowheads="1"/>
            </p:cNvSpPr>
            <p:nvPr/>
          </p:nvSpPr>
          <p:spPr bwMode="auto">
            <a:xfrm>
              <a:off x="1526616" y="2803634"/>
              <a:ext cx="2362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dirty="0">
                  <a:latin typeface="Times New Roman" pitchFamily="18" charset="0"/>
                  <a:cs typeface="Times New Roman" pitchFamily="18" charset="0"/>
                </a:rPr>
                <a:t>hay</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C</a:t>
              </a:r>
              <a:r>
                <a:rPr lang="en-US" sz="2000" b="1" baseline="-25000" dirty="0" smtClean="0">
                  <a:latin typeface="Times New Roman" pitchFamily="18" charset="0"/>
                  <a:cs typeface="Times New Roman" pitchFamily="18" charset="0"/>
                </a:rPr>
                <a:t>6</a:t>
              </a:r>
              <a:r>
                <a:rPr lang="en-US" sz="2000" b="1" dirty="0" smtClean="0">
                  <a:latin typeface="Times New Roman" pitchFamily="18" charset="0"/>
                  <a:cs typeface="Times New Roman" pitchFamily="18" charset="0"/>
                </a:rPr>
                <a:t>(H</a:t>
              </a:r>
              <a:r>
                <a:rPr lang="en-US" sz="2000" b="1" baseline="-25000" dirty="0" smtClean="0">
                  <a:latin typeface="Times New Roman" pitchFamily="18" charset="0"/>
                  <a:cs typeface="Times New Roman" pitchFamily="18" charset="0"/>
                </a:rPr>
                <a:t>2</a:t>
              </a:r>
              <a:r>
                <a:rPr lang="en-US" sz="2000" b="1" dirty="0" smtClean="0">
                  <a:latin typeface="Times New Roman" pitchFamily="18" charset="0"/>
                  <a:cs typeface="Times New Roman" pitchFamily="18" charset="0"/>
                </a:rPr>
                <a:t>O)</a:t>
              </a:r>
              <a:r>
                <a:rPr lang="en-US" sz="2000" b="1" baseline="-25000" dirty="0" smtClean="0">
                  <a:latin typeface="Times New Roman" pitchFamily="18" charset="0"/>
                  <a:cs typeface="Times New Roman" pitchFamily="18" charset="0"/>
                </a:rPr>
                <a:t>6</a:t>
              </a:r>
              <a:endParaRPr lang="en-US" sz="2000" b="1" baseline="-25000" dirty="0">
                <a:latin typeface="Times New Roman" pitchFamily="18" charset="0"/>
                <a:cs typeface="Times New Roman" pitchFamily="18" charset="0"/>
              </a:endParaRPr>
            </a:p>
          </p:txBody>
        </p:sp>
        <p:sp>
          <p:nvSpPr>
            <p:cNvPr id="35" name="TextBox 34"/>
            <p:cNvSpPr txBox="1">
              <a:spLocks noChangeArrowheads="1"/>
            </p:cNvSpPr>
            <p:nvPr/>
          </p:nvSpPr>
          <p:spPr bwMode="auto">
            <a:xfrm>
              <a:off x="7010400" y="2845672"/>
              <a:ext cx="24909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a:latin typeface="Times New Roman" pitchFamily="18" charset="0"/>
                  <a:cs typeface="Times New Roman" pitchFamily="18" charset="0"/>
                </a:rPr>
                <a:t>         hay</a:t>
              </a:r>
              <a:r>
                <a:rPr lang="en-US" sz="2000" b="1">
                  <a:latin typeface="Times New Roman" pitchFamily="18" charset="0"/>
                  <a:cs typeface="Times New Roman" pitchFamily="18" charset="0"/>
                </a:rPr>
                <a:t> C</a:t>
              </a:r>
              <a:r>
                <a:rPr lang="en-US" sz="2000" b="1" baseline="-25000">
                  <a:latin typeface="Times New Roman" pitchFamily="18" charset="0"/>
                  <a:cs typeface="Times New Roman" pitchFamily="18" charset="0"/>
                </a:rPr>
                <a:t>6n</a:t>
              </a:r>
              <a:r>
                <a:rPr lang="en-US" sz="2000" b="1">
                  <a:latin typeface="Times New Roman" pitchFamily="18" charset="0"/>
                  <a:cs typeface="Times New Roman" pitchFamily="18" charset="0"/>
                </a:rPr>
                <a:t>(H</a:t>
              </a:r>
              <a:r>
                <a:rPr lang="en-US" sz="2000" b="1" baseline="-25000">
                  <a:latin typeface="Times New Roman" pitchFamily="18" charset="0"/>
                  <a:cs typeface="Times New Roman" pitchFamily="18" charset="0"/>
                </a:rPr>
                <a:t>2</a:t>
              </a:r>
              <a:r>
                <a:rPr lang="en-US" sz="2000" b="1">
                  <a:latin typeface="Times New Roman" pitchFamily="18" charset="0"/>
                  <a:cs typeface="Times New Roman" pitchFamily="18" charset="0"/>
                </a:rPr>
                <a:t>O)</a:t>
              </a:r>
              <a:r>
                <a:rPr lang="en-US" sz="2000" b="1" baseline="-25000">
                  <a:latin typeface="Times New Roman" pitchFamily="18" charset="0"/>
                  <a:cs typeface="Times New Roman" pitchFamily="18" charset="0"/>
                </a:rPr>
                <a:t>5n</a:t>
              </a:r>
            </a:p>
          </p:txBody>
        </p:sp>
        <p:sp>
          <p:nvSpPr>
            <p:cNvPr id="36" name="TextBox 36"/>
            <p:cNvSpPr txBox="1">
              <a:spLocks noChangeArrowheads="1"/>
            </p:cNvSpPr>
            <p:nvPr/>
          </p:nvSpPr>
          <p:spPr bwMode="auto">
            <a:xfrm>
              <a:off x="1539766" y="6215410"/>
              <a:ext cx="2362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a:latin typeface="Times New Roman" pitchFamily="18" charset="0"/>
                  <a:cs typeface="Times New Roman" pitchFamily="18" charset="0"/>
                </a:rPr>
                <a:t>   hay</a:t>
              </a:r>
              <a:r>
                <a:rPr lang="en-US" sz="2000" b="1">
                  <a:latin typeface="Times New Roman" pitchFamily="18" charset="0"/>
                  <a:cs typeface="Times New Roman" pitchFamily="18" charset="0"/>
                </a:rPr>
                <a:t> C</a:t>
              </a:r>
              <a:r>
                <a:rPr lang="en-US" sz="2000" b="1" baseline="-25000">
                  <a:latin typeface="Times New Roman" pitchFamily="18" charset="0"/>
                  <a:cs typeface="Times New Roman" pitchFamily="18" charset="0"/>
                </a:rPr>
                <a:t>12</a:t>
              </a:r>
              <a:r>
                <a:rPr lang="en-US" sz="2000" b="1">
                  <a:latin typeface="Times New Roman" pitchFamily="18" charset="0"/>
                  <a:cs typeface="Times New Roman" pitchFamily="18" charset="0"/>
                </a:rPr>
                <a:t>(H</a:t>
              </a:r>
              <a:r>
                <a:rPr lang="en-US" sz="2000" b="1" baseline="-25000">
                  <a:latin typeface="Times New Roman" pitchFamily="18" charset="0"/>
                  <a:cs typeface="Times New Roman" pitchFamily="18" charset="0"/>
                </a:rPr>
                <a:t>2</a:t>
              </a:r>
              <a:r>
                <a:rPr lang="en-US" sz="2000" b="1">
                  <a:latin typeface="Times New Roman" pitchFamily="18" charset="0"/>
                  <a:cs typeface="Times New Roman" pitchFamily="18" charset="0"/>
                </a:rPr>
                <a:t>O)</a:t>
              </a:r>
              <a:r>
                <a:rPr lang="en-US" sz="2000" b="1" baseline="-25000">
                  <a:latin typeface="Times New Roman" pitchFamily="18" charset="0"/>
                  <a:cs typeface="Times New Roman" pitchFamily="18" charset="0"/>
                </a:rPr>
                <a:t>11</a:t>
              </a:r>
            </a:p>
          </p:txBody>
        </p:sp>
      </p:grpSp>
      <p:sp>
        <p:nvSpPr>
          <p:cNvPr id="30" name="TextBox 31"/>
          <p:cNvSpPr txBox="1">
            <a:spLocks noChangeArrowheads="1"/>
          </p:cNvSpPr>
          <p:nvPr/>
        </p:nvSpPr>
        <p:spPr bwMode="auto">
          <a:xfrm>
            <a:off x="6132513" y="6297613"/>
            <a:ext cx="1752484" cy="40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b="1" dirty="0">
                <a:latin typeface="Times New Roman" pitchFamily="18" charset="0"/>
                <a:cs typeface="Times New Roman" pitchFamily="18" charset="0"/>
              </a:rPr>
              <a:t>(C</a:t>
            </a:r>
            <a:r>
              <a:rPr lang="en-US" sz="2000" b="1" baseline="-25000" dirty="0">
                <a:latin typeface="Times New Roman" pitchFamily="18" charset="0"/>
                <a:cs typeface="Times New Roman" pitchFamily="18" charset="0"/>
              </a:rPr>
              <a:t>6</a:t>
            </a:r>
            <a:r>
              <a:rPr lang="en-US" sz="2000" b="1" dirty="0">
                <a:latin typeface="Times New Roman" pitchFamily="18" charset="0"/>
                <a:cs typeface="Times New Roman" pitchFamily="18" charset="0"/>
              </a:rPr>
              <a:t>H</a:t>
            </a:r>
            <a:r>
              <a:rPr lang="en-US" sz="2000" b="1" baseline="-25000" dirty="0">
                <a:latin typeface="Times New Roman" pitchFamily="18" charset="0"/>
                <a:cs typeface="Times New Roman" pitchFamily="18" charset="0"/>
              </a:rPr>
              <a:t>10</a:t>
            </a:r>
            <a:r>
              <a:rPr lang="en-US" sz="2000" b="1" dirty="0">
                <a:latin typeface="Times New Roman" pitchFamily="18" charset="0"/>
                <a:cs typeface="Times New Roman" pitchFamily="18" charset="0"/>
              </a:rPr>
              <a:t>O</a:t>
            </a:r>
            <a:r>
              <a:rPr lang="en-US" sz="2000" b="1" baseline="-25000" dirty="0">
                <a:latin typeface="Times New Roman" pitchFamily="18" charset="0"/>
                <a:cs typeface="Times New Roman" pitchFamily="18" charset="0"/>
              </a:rPr>
              <a:t>5</a:t>
            </a:r>
            <a:r>
              <a:rPr lang="en-US" sz="2000" b="1" dirty="0">
                <a:latin typeface="Times New Roman" pitchFamily="18" charset="0"/>
                <a:cs typeface="Times New Roman" pitchFamily="18" charset="0"/>
              </a:rPr>
              <a:t>)</a:t>
            </a:r>
            <a:r>
              <a:rPr lang="en-US" sz="2000" b="1" baseline="-25000" dirty="0">
                <a:latin typeface="Times New Roman" pitchFamily="18" charset="0"/>
                <a:cs typeface="Times New Roman" pitchFamily="18" charset="0"/>
              </a:rPr>
              <a:t>n</a:t>
            </a:r>
          </a:p>
        </p:txBody>
      </p:sp>
      <p:sp>
        <p:nvSpPr>
          <p:cNvPr id="31" name="TextBox 32"/>
          <p:cNvSpPr txBox="1">
            <a:spLocks noChangeArrowheads="1"/>
          </p:cNvSpPr>
          <p:nvPr/>
        </p:nvSpPr>
        <p:spPr bwMode="auto">
          <a:xfrm>
            <a:off x="7349478" y="6271128"/>
            <a:ext cx="2361907" cy="400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r>
              <a:rPr lang="en-US" sz="2000" dirty="0">
                <a:latin typeface="Times New Roman" pitchFamily="18" charset="0"/>
                <a:cs typeface="Times New Roman" pitchFamily="18" charset="0"/>
              </a:rPr>
              <a:t>hay</a:t>
            </a:r>
            <a:r>
              <a:rPr lang="en-US" sz="2000" b="1" dirty="0">
                <a:latin typeface="Times New Roman" pitchFamily="18" charset="0"/>
                <a:cs typeface="Times New Roman" pitchFamily="18" charset="0"/>
              </a:rPr>
              <a:t> C</a:t>
            </a:r>
            <a:r>
              <a:rPr lang="en-US" sz="2000" b="1" baseline="-25000" dirty="0">
                <a:latin typeface="Times New Roman" pitchFamily="18" charset="0"/>
                <a:cs typeface="Times New Roman" pitchFamily="18" charset="0"/>
              </a:rPr>
              <a:t>6n</a:t>
            </a:r>
            <a:r>
              <a:rPr lang="en-US" sz="2000" b="1" dirty="0">
                <a:latin typeface="Times New Roman" pitchFamily="18" charset="0"/>
                <a:cs typeface="Times New Roman" pitchFamily="18" charset="0"/>
              </a:rPr>
              <a:t>(H</a:t>
            </a:r>
            <a:r>
              <a:rPr lang="en-US" sz="2000" b="1" baseline="-25000" dirty="0">
                <a:latin typeface="Times New Roman" pitchFamily="18" charset="0"/>
                <a:cs typeface="Times New Roman" pitchFamily="18" charset="0"/>
              </a:rPr>
              <a:t>2</a:t>
            </a:r>
            <a:r>
              <a:rPr lang="en-US" sz="2000" b="1" dirty="0">
                <a:latin typeface="Times New Roman" pitchFamily="18" charset="0"/>
                <a:cs typeface="Times New Roman" pitchFamily="18" charset="0"/>
              </a:rPr>
              <a:t>O)</a:t>
            </a:r>
            <a:r>
              <a:rPr lang="en-US" sz="2000" b="1" baseline="-25000" dirty="0">
                <a:latin typeface="Times New Roman" pitchFamily="18" charset="0"/>
                <a:cs typeface="Times New Roman" pitchFamily="18" charset="0"/>
              </a:rPr>
              <a:t>5n</a:t>
            </a:r>
          </a:p>
        </p:txBody>
      </p:sp>
    </p:spTree>
    <p:extLst>
      <p:ext uri="{BB962C8B-B14F-4D97-AF65-F5344CB8AC3E}">
        <p14:creationId xmlns:p14="http://schemas.microsoft.com/office/powerpoint/2010/main" val="2950531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6171"/>
                                        </p:tgtEl>
                                        <p:attrNameLst>
                                          <p:attrName>style.visibility</p:attrName>
                                        </p:attrNameLst>
                                      </p:cBhvr>
                                      <p:to>
                                        <p:strVal val="visible"/>
                                      </p:to>
                                    </p:set>
                                    <p:animEffect transition="in" filter="fade">
                                      <p:cBhvr>
                                        <p:cTn id="10" dur="500"/>
                                        <p:tgtEl>
                                          <p:spTgt spid="6171"/>
                                        </p:tgtEl>
                                      </p:cBhvr>
                                    </p:animEffect>
                                  </p:childTnLst>
                                </p:cTn>
                              </p:par>
                              <p:par>
                                <p:cTn id="11" presetID="10" presetClass="entr" presetSubtype="0" fill="hold" nodeType="withEffect">
                                  <p:stCondLst>
                                    <p:cond delay="0"/>
                                  </p:stCondLst>
                                  <p:childTnLst>
                                    <p:set>
                                      <p:cBhvr>
                                        <p:cTn id="12" dur="1" fill="hold">
                                          <p:stCondLst>
                                            <p:cond delay="0"/>
                                          </p:stCondLst>
                                        </p:cTn>
                                        <p:tgtEl>
                                          <p:spTgt spid="6167"/>
                                        </p:tgtEl>
                                        <p:attrNameLst>
                                          <p:attrName>style.visibility</p:attrName>
                                        </p:attrNameLst>
                                      </p:cBhvr>
                                      <p:to>
                                        <p:strVal val="visible"/>
                                      </p:to>
                                    </p:set>
                                    <p:animEffect transition="in" filter="fade">
                                      <p:cBhvr>
                                        <p:cTn id="13" dur="500"/>
                                        <p:tgtEl>
                                          <p:spTgt spid="6167"/>
                                        </p:tgtEl>
                                      </p:cBhvr>
                                    </p:animEffect>
                                  </p:childTnLst>
                                </p:cTn>
                              </p:par>
                              <p:par>
                                <p:cTn id="14" presetID="10" presetClass="entr" presetSubtype="0" fill="hold" nodeType="withEffect">
                                  <p:stCondLst>
                                    <p:cond delay="0"/>
                                  </p:stCondLst>
                                  <p:childTnLst>
                                    <p:set>
                                      <p:cBhvr>
                                        <p:cTn id="15" dur="1" fill="hold">
                                          <p:stCondLst>
                                            <p:cond delay="0"/>
                                          </p:stCondLst>
                                        </p:cTn>
                                        <p:tgtEl>
                                          <p:spTgt spid="6175"/>
                                        </p:tgtEl>
                                        <p:attrNameLst>
                                          <p:attrName>style.visibility</p:attrName>
                                        </p:attrNameLst>
                                      </p:cBhvr>
                                      <p:to>
                                        <p:strVal val="visible"/>
                                      </p:to>
                                    </p:set>
                                    <p:animEffect transition="in" filter="fade">
                                      <p:cBhvr>
                                        <p:cTn id="16" dur="500"/>
                                        <p:tgtEl>
                                          <p:spTgt spid="617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140"/>
                                        </p:tgtEl>
                                        <p:attrNameLst>
                                          <p:attrName>style.visibility</p:attrName>
                                        </p:attrNameLst>
                                      </p:cBhvr>
                                      <p:to>
                                        <p:strVal val="visible"/>
                                      </p:to>
                                    </p:set>
                                    <p:animEffect transition="in" filter="fade">
                                      <p:cBhvr>
                                        <p:cTn id="21" dur="500"/>
                                        <p:tgtEl>
                                          <p:spTgt spid="414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136"/>
                                        </p:tgtEl>
                                        <p:attrNameLst>
                                          <p:attrName>style.visibility</p:attrName>
                                        </p:attrNameLst>
                                      </p:cBhvr>
                                      <p:to>
                                        <p:strVal val="visible"/>
                                      </p:to>
                                    </p:set>
                                    <p:animEffect transition="in" filter="fade">
                                      <p:cBhvr>
                                        <p:cTn id="24" dur="500"/>
                                        <p:tgtEl>
                                          <p:spTgt spid="41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137"/>
                                        </p:tgtEl>
                                        <p:attrNameLst>
                                          <p:attrName>style.visibility</p:attrName>
                                        </p:attrNameLst>
                                      </p:cBhvr>
                                      <p:to>
                                        <p:strVal val="visible"/>
                                      </p:to>
                                    </p:set>
                                    <p:animEffect transition="in" filter="fade">
                                      <p:cBhvr>
                                        <p:cTn id="27" dur="500"/>
                                        <p:tgtEl>
                                          <p:spTgt spid="41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35"/>
                                        </p:tgtEl>
                                        <p:attrNameLst>
                                          <p:attrName>style.visibility</p:attrName>
                                        </p:attrNameLst>
                                      </p:cBhvr>
                                      <p:to>
                                        <p:strVal val="visible"/>
                                      </p:to>
                                    </p:set>
                                    <p:animEffect transition="in" filter="fade">
                                      <p:cBhvr>
                                        <p:cTn id="30" dur="500"/>
                                        <p:tgtEl>
                                          <p:spTgt spid="4135"/>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33"/>
                                        </p:tgtEl>
                                        <p:attrNameLst>
                                          <p:attrName>style.visibility</p:attrName>
                                        </p:attrNameLst>
                                      </p:cBhvr>
                                      <p:to>
                                        <p:strVal val="visible"/>
                                      </p:to>
                                    </p:set>
                                    <p:anim to="" calcmode="lin" valueType="num">
                                      <p:cBhvr>
                                        <p:cTn id="41" dur="1" fill="hold"/>
                                        <p:tgtEl>
                                          <p:spTgt spid="33"/>
                                        </p:tgtEl>
                                        <p:attrNameLst>
                                          <p:attrName/>
                                        </p:attrNameLst>
                                      </p:cBhvr>
                                    </p:anim>
                                  </p:childTnLst>
                                </p:cTn>
                              </p:par>
                              <p:par>
                                <p:cTn id="42" presetID="10" presetClass="entr" presetSubtype="0"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5" grpId="0" animBg="1"/>
      <p:bldP spid="4136" grpId="0" animBg="1"/>
      <p:bldP spid="4137" grpId="0" animBg="1"/>
      <p:bldP spid="4140" grpId="0" animBg="1"/>
      <p:bldP spid="30" grpId="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2" name="Group 4"/>
          <p:cNvGrpSpPr>
            <a:grpSpLocks/>
          </p:cNvGrpSpPr>
          <p:nvPr/>
        </p:nvGrpSpPr>
        <p:grpSpPr bwMode="auto">
          <a:xfrm>
            <a:off x="685800" y="4572000"/>
            <a:ext cx="7772400" cy="1600200"/>
            <a:chOff x="990600" y="5410200"/>
            <a:chExt cx="7772400" cy="16002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xmlns="" id="{05A8C8AC-50EF-4079-9F9F-E1BB85786082}"/>
              </a:ext>
            </a:extLst>
          </p:cNvPr>
          <p:cNvSpPr>
            <a:spLocks noGrp="1"/>
          </p:cNvSpPr>
          <p:nvPr>
            <p:ph type="sldNum" sz="quarter" idx="12"/>
          </p:nvPr>
        </p:nvSpPr>
        <p:spPr>
          <a:xfrm>
            <a:off x="7772400" y="6400801"/>
            <a:ext cx="1371600" cy="381000"/>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13</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36" name="Rectangle 1"/>
          <p:cNvSpPr>
            <a:spLocks noChangeArrowheads="1"/>
          </p:cNvSpPr>
          <p:nvPr/>
        </p:nvSpPr>
        <p:spPr bwMode="auto">
          <a:xfrm>
            <a:off x="457200" y="2041267"/>
            <a:ext cx="8382000" cy="1569660"/>
          </a:xfrm>
          <a:prstGeom prst="rect">
            <a:avLst/>
          </a:prstGeom>
          <a:noFill/>
          <a:ln w="9525">
            <a:noFill/>
            <a:miter lim="800000"/>
            <a:headEnd/>
            <a:tailEnd/>
          </a:ln>
        </p:spPr>
        <p:txBody>
          <a:bodyPr wrap="square" anchor="ctr">
            <a:spAutoFit/>
          </a:bodyPr>
          <a:lstStyle/>
          <a:p>
            <a:pPr algn="just" eaLnBrk="0" hangingPunct="0"/>
            <a:r>
              <a:rPr lang="en-US" sz="3200" dirty="0" smtClean="0">
                <a:solidFill>
                  <a:srgbClr val="002060"/>
                </a:solidFill>
                <a:latin typeface="Times New Roman" pitchFamily="18" charset="0"/>
                <a:cs typeface="Times New Roman" pitchFamily="18" charset="0"/>
              </a:rPr>
              <a:t>          </a:t>
            </a:r>
            <a:r>
              <a:rPr lang="en-US" sz="3200" b="1" dirty="0" err="1" smtClean="0">
                <a:solidFill>
                  <a:srgbClr val="002060"/>
                </a:solidFill>
                <a:latin typeface="Times New Roman" pitchFamily="18" charset="0"/>
                <a:cs typeface="Times New Roman" pitchFamily="18" charset="0"/>
              </a:rPr>
              <a:t>Cacbohidrat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là</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những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hợp</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hữu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cơ</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tạp</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chức</a:t>
            </a:r>
            <a:r>
              <a:rPr lang="en-US" sz="3200" dirty="0" smtClean="0">
                <a:solidFill>
                  <a:srgbClr val="002060"/>
                </a:solidFill>
                <a:latin typeface="Times New Roman" pitchFamily="18" charset="0"/>
                <a:cs typeface="Times New Roman" pitchFamily="18" charset="0"/>
              </a:rPr>
              <a:t> c</a:t>
            </a:r>
            <a:r>
              <a:rPr lang="vi-VN" sz="3200" dirty="0" smtClean="0">
                <a:solidFill>
                  <a:srgbClr val="002060"/>
                </a:solidFill>
                <a:latin typeface="Times New Roman" pitchFamily="18" charset="0"/>
                <a:cs typeface="Times New Roman" pitchFamily="18" charset="0"/>
              </a:rPr>
              <a:t>ó </a:t>
            </a:r>
            <a:r>
              <a:rPr lang="en-US" sz="3200" dirty="0" err="1" smtClean="0">
                <a:solidFill>
                  <a:srgbClr val="002060"/>
                </a:solidFill>
                <a:latin typeface="Times New Roman" pitchFamily="18" charset="0"/>
                <a:cs typeface="Times New Roman" pitchFamily="18" charset="0"/>
              </a:rPr>
              <a:t>nhiều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nhóm</a:t>
            </a:r>
            <a:r>
              <a:rPr lang="en-US" sz="3200" dirty="0" smtClean="0">
                <a:solidFill>
                  <a:srgbClr val="002060"/>
                </a:solidFill>
                <a:latin typeface="Times New Roman" pitchFamily="18" charset="0"/>
                <a:cs typeface="Times New Roman" pitchFamily="18" charset="0"/>
              </a:rPr>
              <a:t> hydroxyl (-OH)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nhóm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cacbonyl</a:t>
            </a:r>
            <a:r>
              <a:rPr lang="en-US" sz="3200" dirty="0" smtClean="0">
                <a:solidFill>
                  <a:srgbClr val="002060"/>
                </a:solidFill>
                <a:latin typeface="Times New Roman" pitchFamily="18" charset="0"/>
                <a:cs typeface="Times New Roman" pitchFamily="18" charset="0"/>
              </a:rPr>
              <a:t> (-C=O) </a:t>
            </a:r>
            <a:r>
              <a:rPr lang="en-US" sz="3200" dirty="0" err="1" smtClean="0">
                <a:solidFill>
                  <a:srgbClr val="002060"/>
                </a:solidFill>
                <a:latin typeface="Times New Roman" pitchFamily="18" charset="0"/>
                <a:cs typeface="Times New Roman" pitchFamily="18" charset="0"/>
              </a:rPr>
              <a:t>trong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phân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tử</a:t>
            </a:r>
            <a:r>
              <a:rPr lang="en-US" sz="3200" dirty="0" smtClean="0">
                <a:solidFill>
                  <a:srgbClr val="002060"/>
                </a:solidFill>
                <a:latin typeface="Times New Roman" pitchFamily="18" charset="0"/>
                <a:cs typeface="Times New Roman" pitchFamily="18" charset="0"/>
              </a:rPr>
              <a:t>. </a:t>
            </a:r>
            <a:endParaRPr lang="vi-VN" sz="3200" b="1" dirty="0">
              <a:solidFill>
                <a:srgbClr val="FF0000"/>
              </a:solidFill>
              <a:latin typeface="Times New Roman" pitchFamily="18" charset="0"/>
              <a:cs typeface="Times New Roman" pitchFamily="18" charset="0"/>
            </a:endParaRPr>
          </a:p>
        </p:txBody>
      </p:sp>
      <p:sp>
        <p:nvSpPr>
          <p:cNvPr id="40" name="AutoShape 52">
            <a:extLst>
              <a:ext uri="{FF2B5EF4-FFF2-40B4-BE49-F238E27FC236}">
                <a16:creationId xmlns:a16="http://schemas.microsoft.com/office/drawing/2014/main" xmlns="" id="{2E7D4C3B-75B2-4413-9BC2-7D7F73B6FD7A}"/>
              </a:ext>
            </a:extLst>
          </p:cNvPr>
          <p:cNvSpPr>
            <a:spLocks noChangeArrowheads="1"/>
          </p:cNvSpPr>
          <p:nvPr/>
        </p:nvSpPr>
        <p:spPr bwMode="gray">
          <a:xfrm>
            <a:off x="1295400" y="450002"/>
            <a:ext cx="6324600" cy="635000"/>
          </a:xfrm>
          <a:prstGeom prst="roundRect">
            <a:avLst>
              <a:gd name="adj" fmla="val 50000"/>
            </a:avLst>
          </a:prstGeom>
          <a:solidFill>
            <a:srgbClr val="FFC000"/>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pPr>
            <a:r>
              <a:rPr lang="vi-VN" sz="2800" b="1" dirty="0">
                <a:solidFill>
                  <a:srgbClr val="008000"/>
                </a:solidFill>
                <a:latin typeface="Times New Roman" pitchFamily="18" charset="0"/>
                <a:cs typeface="Times New Roman" pitchFamily="18" charset="0"/>
              </a:rPr>
              <a:t>Chương XVII. CACBOHIĐRAT</a:t>
            </a:r>
            <a:endParaRPr lang="en-US" sz="28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52944478"/>
      </p:ext>
    </p:extLst>
  </p:cSld>
  <p:clrMapOvr>
    <a:masterClrMapping/>
  </p:clrMapOvr>
  <p:transition advClick="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25" name="Picture 27" descr="Hoja Carta2">
            <a:extLst>
              <a:ext uri="{FF2B5EF4-FFF2-40B4-BE49-F238E27FC236}">
                <a16:creationId xmlns:a16="http://schemas.microsoft.com/office/drawing/2014/main" xmlns="" id="{FF76120F-6C6D-404D-B7A2-D7A75CF132A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xmlns="" id="{05A8C8AC-50EF-4079-9F9F-E1BB85786082}"/>
              </a:ext>
            </a:extLst>
          </p:cNvPr>
          <p:cNvSpPr>
            <a:spLocks noGrp="1"/>
          </p:cNvSpPr>
          <p:nvPr>
            <p:ph type="sldNum" sz="quarter" idx="12"/>
          </p:nvPr>
        </p:nvSpPr>
        <p:spPr>
          <a:xfrm>
            <a:off x="7772400" y="6400801"/>
            <a:ext cx="1371600" cy="381000"/>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14</a:t>
            </a:fld>
            <a:r>
              <a:rPr lang="en-US" sz="1600" b="1" dirty="0" smtClean="0">
                <a:solidFill>
                  <a:srgbClr val="002060"/>
                </a:solidFill>
                <a:latin typeface="+mj-lt"/>
                <a:cs typeface="Arial" panose="020B0604020202020204" pitchFamily="34" charset="0"/>
              </a:rPr>
              <a:t>/27</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36" name="AutoShape 52">
            <a:extLst>
              <a:ext uri="{FF2B5EF4-FFF2-40B4-BE49-F238E27FC236}">
                <a16:creationId xmlns:a16="http://schemas.microsoft.com/office/drawing/2014/main" xmlns="" id="{2E7D4C3B-75B2-4413-9BC2-7D7F73B6FD7A}"/>
              </a:ext>
            </a:extLst>
          </p:cNvPr>
          <p:cNvSpPr>
            <a:spLocks noChangeArrowheads="1"/>
          </p:cNvSpPr>
          <p:nvPr/>
        </p:nvSpPr>
        <p:spPr bwMode="gray">
          <a:xfrm>
            <a:off x="1295400" y="279400"/>
            <a:ext cx="6324600" cy="635000"/>
          </a:xfrm>
          <a:prstGeom prst="roundRect">
            <a:avLst>
              <a:gd name="adj" fmla="val 50000"/>
            </a:avLst>
          </a:prstGeom>
          <a:solidFill>
            <a:srgbClr val="FFC000"/>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pPr>
            <a:r>
              <a:rPr lang="vi-VN" sz="2800" b="1" dirty="0">
                <a:solidFill>
                  <a:srgbClr val="008000"/>
                </a:solidFill>
                <a:latin typeface="Times New Roman" pitchFamily="18" charset="0"/>
                <a:cs typeface="Times New Roman" pitchFamily="18" charset="0"/>
              </a:rPr>
              <a:t>Chương XVII. CACBOHIĐRAT</a:t>
            </a:r>
            <a:endParaRPr lang="en-US" sz="2800" b="1" dirty="0">
              <a:solidFill>
                <a:srgbClr val="002060"/>
              </a:solidFill>
              <a:latin typeface="Times New Roman" pitchFamily="18" charset="0"/>
              <a:cs typeface="Times New Roman" pitchFamily="18" charset="0"/>
            </a:endParaRPr>
          </a:p>
        </p:txBody>
      </p:sp>
      <p:sp>
        <p:nvSpPr>
          <p:cNvPr id="23" name="Text Box 102"/>
          <p:cNvSpPr txBox="1">
            <a:spLocks noChangeArrowheads="1"/>
          </p:cNvSpPr>
          <p:nvPr/>
        </p:nvSpPr>
        <p:spPr bwMode="auto">
          <a:xfrm>
            <a:off x="252947" y="914400"/>
            <a:ext cx="3023654"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sz="3000" b="1" dirty="0">
                <a:solidFill>
                  <a:srgbClr val="FF0066"/>
                </a:solidFill>
                <a:latin typeface="Times New Roman" pitchFamily="18" charset="0"/>
                <a:cs typeface="Times New Roman" pitchFamily="18" charset="0"/>
              </a:rPr>
              <a:t> * </a:t>
            </a:r>
            <a:r>
              <a:rPr lang="en-US" sz="3000" b="1" dirty="0" err="1">
                <a:solidFill>
                  <a:srgbClr val="FF0066"/>
                </a:solidFill>
                <a:latin typeface="Times New Roman" pitchFamily="18" charset="0"/>
                <a:cs typeface="Times New Roman" pitchFamily="18" charset="0"/>
              </a:rPr>
              <a:t>Phân</a:t>
            </a:r>
            <a:r>
              <a:rPr lang="en-US" sz="3000" b="1" dirty="0">
                <a:solidFill>
                  <a:srgbClr val="FF0066"/>
                </a:solidFill>
                <a:latin typeface="Times New Roman" pitchFamily="18" charset="0"/>
                <a:cs typeface="Times New Roman" pitchFamily="18" charset="0"/>
              </a:rPr>
              <a:t> </a:t>
            </a:r>
            <a:r>
              <a:rPr lang="en-US" sz="3000" b="1" dirty="0" err="1">
                <a:solidFill>
                  <a:srgbClr val="FF0066"/>
                </a:solidFill>
                <a:latin typeface="Times New Roman" pitchFamily="18" charset="0"/>
                <a:cs typeface="Times New Roman" pitchFamily="18" charset="0"/>
              </a:rPr>
              <a:t>loại</a:t>
            </a:r>
            <a:endParaRPr lang="en-US" sz="3000" b="1" dirty="0">
              <a:solidFill>
                <a:srgbClr val="FF0066"/>
              </a:solidFill>
              <a:latin typeface="Times New Roman" pitchFamily="18" charset="0"/>
              <a:cs typeface="Times New Roman" pitchFamily="18" charset="0"/>
            </a:endParaRPr>
          </a:p>
        </p:txBody>
      </p:sp>
      <p:pic>
        <p:nvPicPr>
          <p:cNvPr id="16" name="Picture 15" descr="http://www.baitap123.com/editor/fileman/Uploads/Sinh%20hoc%2010/Thanh%20phan%20hoa%20hoc%20te%20bao/4.png"/>
          <p:cNvPicPr/>
          <p:nvPr/>
        </p:nvPicPr>
        <p:blipFill rotWithShape="1">
          <a:blip r:embed="rId5">
            <a:extLst>
              <a:ext uri="{28A0092B-C50C-407E-A947-70E740481C1C}">
                <a14:useLocalDpi xmlns:a14="http://schemas.microsoft.com/office/drawing/2010/main" val="0"/>
              </a:ext>
            </a:extLst>
          </a:blip>
          <a:srcRect l="-1" r="55962" b="71750"/>
          <a:stretch/>
        </p:blipFill>
        <p:spPr bwMode="auto">
          <a:xfrm>
            <a:off x="609600" y="1509807"/>
            <a:ext cx="4239491" cy="1884362"/>
          </a:xfrm>
          <a:prstGeom prst="roundRect">
            <a:avLst/>
          </a:prstGeom>
          <a:noFill/>
          <a:ln>
            <a:noFill/>
          </a:ln>
          <a:extLst>
            <a:ext uri="{53640926-AAD7-44D8-BBD7-CCE9431645EC}">
              <a14:shadowObscured xmlns:a14="http://schemas.microsoft.com/office/drawing/2010/main"/>
            </a:ext>
          </a:extLst>
        </p:spPr>
      </p:pic>
      <p:pic>
        <p:nvPicPr>
          <p:cNvPr id="17" name="Picture 16" descr="http://www.baitap123.com/editor/fileman/Uploads/Sinh%20hoc%2010/Thanh%20phan%20hoa%20hoc%20te%20bao/4.png"/>
          <p:cNvPicPr/>
          <p:nvPr/>
        </p:nvPicPr>
        <p:blipFill rotWithShape="1">
          <a:blip r:embed="rId5">
            <a:extLst>
              <a:ext uri="{28A0092B-C50C-407E-A947-70E740481C1C}">
                <a14:useLocalDpi xmlns:a14="http://schemas.microsoft.com/office/drawing/2010/main" val="0"/>
              </a:ext>
            </a:extLst>
          </a:blip>
          <a:srcRect l="-1" t="32000" r="55962" b="33750"/>
          <a:stretch/>
        </p:blipFill>
        <p:spPr bwMode="auto">
          <a:xfrm>
            <a:off x="5250873" y="1385874"/>
            <a:ext cx="3893127" cy="2057400"/>
          </a:xfrm>
          <a:prstGeom prst="roundRect">
            <a:avLst/>
          </a:prstGeom>
          <a:noFill/>
          <a:ln>
            <a:noFill/>
          </a:ln>
          <a:extLst>
            <a:ext uri="{53640926-AAD7-44D8-BBD7-CCE9431645EC}">
              <a14:shadowObscured xmlns:a14="http://schemas.microsoft.com/office/drawing/2010/main"/>
            </a:ext>
          </a:extLst>
        </p:spPr>
      </p:pic>
      <p:pic>
        <p:nvPicPr>
          <p:cNvPr id="18" name="Picture 17" descr="http://www.baitap123.com/editor/fileman/Uploads/Sinh%20hoc%2010/Thanh%20phan%20hoa%20hoc%20te%20bao/4.png"/>
          <p:cNvPicPr/>
          <p:nvPr/>
        </p:nvPicPr>
        <p:blipFill rotWithShape="1">
          <a:blip r:embed="rId5">
            <a:extLst>
              <a:ext uri="{28A0092B-C50C-407E-A947-70E740481C1C}">
                <a14:useLocalDpi xmlns:a14="http://schemas.microsoft.com/office/drawing/2010/main" val="0"/>
              </a:ext>
            </a:extLst>
          </a:blip>
          <a:srcRect l="41730" t="32750" r="-2692" b="7750"/>
          <a:stretch/>
        </p:blipFill>
        <p:spPr bwMode="auto">
          <a:xfrm>
            <a:off x="2785709" y="3936719"/>
            <a:ext cx="3584170" cy="2551949"/>
          </a:xfrm>
          <a:prstGeom prst="roundRect">
            <a:avLst/>
          </a:prstGeom>
          <a:noFill/>
          <a:ln>
            <a:noFill/>
          </a:ln>
          <a:extLst>
            <a:ext uri="{53640926-AAD7-44D8-BBD7-CCE9431645EC}">
              <a14:shadowObscured xmlns:a14="http://schemas.microsoft.com/office/drawing/2010/main"/>
            </a:ext>
          </a:extLst>
        </p:spPr>
      </p:pic>
      <p:sp>
        <p:nvSpPr>
          <p:cNvPr id="19" name="Text Box 102"/>
          <p:cNvSpPr txBox="1">
            <a:spLocks noChangeArrowheads="1"/>
          </p:cNvSpPr>
          <p:nvPr/>
        </p:nvSpPr>
        <p:spPr bwMode="auto">
          <a:xfrm>
            <a:off x="353291" y="3372968"/>
            <a:ext cx="30236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b="1" dirty="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Monosaccarit</a:t>
            </a:r>
            <a:endParaRPr lang="en-US" b="1" dirty="0">
              <a:solidFill>
                <a:srgbClr val="1909E5"/>
              </a:solidFill>
              <a:latin typeface="Times New Roman" pitchFamily="18" charset="0"/>
              <a:cs typeface="Times New Roman" pitchFamily="18" charset="0"/>
            </a:endParaRPr>
          </a:p>
        </p:txBody>
      </p:sp>
      <p:sp>
        <p:nvSpPr>
          <p:cNvPr id="20" name="Text Box 102"/>
          <p:cNvSpPr txBox="1">
            <a:spLocks noChangeArrowheads="1"/>
          </p:cNvSpPr>
          <p:nvPr/>
        </p:nvSpPr>
        <p:spPr bwMode="auto">
          <a:xfrm>
            <a:off x="6073537" y="3443274"/>
            <a:ext cx="30236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b="1" dirty="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Đisaccarit</a:t>
            </a:r>
            <a:endParaRPr lang="en-US" b="1" dirty="0">
              <a:solidFill>
                <a:srgbClr val="1909E5"/>
              </a:solidFill>
              <a:latin typeface="Times New Roman" pitchFamily="18" charset="0"/>
              <a:cs typeface="Times New Roman" pitchFamily="18" charset="0"/>
            </a:endParaRPr>
          </a:p>
        </p:txBody>
      </p:sp>
      <p:sp>
        <p:nvSpPr>
          <p:cNvPr id="21" name="Text Box 102"/>
          <p:cNvSpPr txBox="1">
            <a:spLocks noChangeArrowheads="1"/>
          </p:cNvSpPr>
          <p:nvPr/>
        </p:nvSpPr>
        <p:spPr bwMode="auto">
          <a:xfrm>
            <a:off x="353291" y="5212693"/>
            <a:ext cx="23137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800">
                <a:solidFill>
                  <a:schemeClr val="tx1"/>
                </a:solidFill>
                <a:latin typeface=".VnTime" pitchFamily="34" charset="0"/>
              </a:defRPr>
            </a:lvl1pPr>
            <a:lvl2pPr marL="742950" indent="-285750">
              <a:defRPr sz="2800">
                <a:solidFill>
                  <a:schemeClr val="tx1"/>
                </a:solidFill>
                <a:latin typeface=".VnTime" pitchFamily="34" charset="0"/>
              </a:defRPr>
            </a:lvl2pPr>
            <a:lvl3pPr marL="1143000" indent="-228600">
              <a:defRPr sz="2800">
                <a:solidFill>
                  <a:schemeClr val="tx1"/>
                </a:solidFill>
                <a:latin typeface=".VnTime" pitchFamily="34" charset="0"/>
              </a:defRPr>
            </a:lvl3pPr>
            <a:lvl4pPr marL="1600200" indent="-228600">
              <a:defRPr sz="2800">
                <a:solidFill>
                  <a:schemeClr val="tx1"/>
                </a:solidFill>
                <a:latin typeface=".VnTime" pitchFamily="34" charset="0"/>
              </a:defRPr>
            </a:lvl4pPr>
            <a:lvl5pPr marL="2057400" indent="-228600">
              <a:defRPr sz="2800">
                <a:solidFill>
                  <a:schemeClr val="tx1"/>
                </a:solidFill>
                <a:latin typeface=".VnTime" pitchFamily="34" charset="0"/>
              </a:defRPr>
            </a:lvl5pPr>
            <a:lvl6pPr marL="2514600" indent="-228600" eaLnBrk="0" fontAlgn="base" hangingPunct="0">
              <a:spcBef>
                <a:spcPct val="0"/>
              </a:spcBef>
              <a:spcAft>
                <a:spcPct val="0"/>
              </a:spcAft>
              <a:defRPr sz="2800">
                <a:solidFill>
                  <a:schemeClr val="tx1"/>
                </a:solidFill>
                <a:latin typeface=".VnTime" pitchFamily="34" charset="0"/>
              </a:defRPr>
            </a:lvl6pPr>
            <a:lvl7pPr marL="2971800" indent="-228600" eaLnBrk="0" fontAlgn="base" hangingPunct="0">
              <a:spcBef>
                <a:spcPct val="0"/>
              </a:spcBef>
              <a:spcAft>
                <a:spcPct val="0"/>
              </a:spcAft>
              <a:defRPr sz="2800">
                <a:solidFill>
                  <a:schemeClr val="tx1"/>
                </a:solidFill>
                <a:latin typeface=".VnTime" pitchFamily="34" charset="0"/>
              </a:defRPr>
            </a:lvl7pPr>
            <a:lvl8pPr marL="3429000" indent="-228600" eaLnBrk="0" fontAlgn="base" hangingPunct="0">
              <a:spcBef>
                <a:spcPct val="0"/>
              </a:spcBef>
              <a:spcAft>
                <a:spcPct val="0"/>
              </a:spcAft>
              <a:defRPr sz="2800">
                <a:solidFill>
                  <a:schemeClr val="tx1"/>
                </a:solidFill>
                <a:latin typeface=".VnTime" pitchFamily="34" charset="0"/>
              </a:defRPr>
            </a:lvl8pPr>
            <a:lvl9pPr marL="3886200" indent="-228600" eaLnBrk="0" fontAlgn="base" hangingPunct="0">
              <a:spcBef>
                <a:spcPct val="0"/>
              </a:spcBef>
              <a:spcAft>
                <a:spcPct val="0"/>
              </a:spcAft>
              <a:defRPr sz="2800">
                <a:solidFill>
                  <a:schemeClr val="tx1"/>
                </a:solidFill>
                <a:latin typeface=".VnTime" pitchFamily="34" charset="0"/>
              </a:defRPr>
            </a:lvl9pPr>
          </a:lstStyle>
          <a:p>
            <a:pPr>
              <a:spcBef>
                <a:spcPct val="50000"/>
              </a:spcBef>
            </a:pPr>
            <a:r>
              <a:rPr lang="en-US" b="1" dirty="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Polisaccarit</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1858013108"/>
      </p:ext>
    </p:extLst>
  </p:cSld>
  <p:clrMapOvr>
    <a:masterClrMapping/>
  </p:clrMapOvr>
  <p:transition advClick="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76200" y="1371600"/>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111125" y="2362200"/>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685799" y="1998663"/>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790530" y="1413888"/>
            <a:ext cx="6978192" cy="584775"/>
          </a:xfrm>
          <a:prstGeom prst="rect">
            <a:avLst/>
          </a:prstGeom>
          <a:noFill/>
          <a:ln w="9525" algn="ctr">
            <a:noFill/>
            <a:miter lim="800000"/>
            <a:headEnd/>
            <a:tailEnd/>
          </a:ln>
        </p:spPr>
        <p:txBody>
          <a:bodyPr wrap="none">
            <a:spAutoFit/>
          </a:bodyPr>
          <a:lstStyle/>
          <a:p>
            <a:pPr eaLnBrk="0" hangingPunct="0"/>
            <a:r>
              <a:rPr lang="en-US" sz="3200" dirty="0" smtClean="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vật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lí</a:t>
            </a:r>
            <a:r>
              <a:rPr lang="en-US" sz="3200" dirty="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trạng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thiên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nhiên</a:t>
            </a:r>
            <a:r>
              <a:rPr lang="en-US" sz="3200" dirty="0">
                <a:solidFill>
                  <a:srgbClr val="002060"/>
                </a:solidFill>
                <a:latin typeface="Times New Roman" pitchFamily="18" charset="0"/>
                <a:cs typeface="Times New Roman" pitchFamily="18" charset="0"/>
              </a:rPr>
              <a:t> </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255588" y="13890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831850" y="2366963"/>
            <a:ext cx="6254750"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Cấu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tạo</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phân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tử</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290513" y="23796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438400" y="522357"/>
            <a:ext cx="4093481" cy="646331"/>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63. GLUCOZƠ </a:t>
            </a:r>
            <a:endParaRPr lang="vi-VN" sz="3600" b="1" dirty="0">
              <a:solidFill>
                <a:srgbClr val="1909E5"/>
              </a:solidFill>
              <a:latin typeface="Times New Roman" pitchFamily="18" charset="0"/>
              <a:cs typeface="Times New Roman" pitchFamily="18" charset="0"/>
            </a:endParaRP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grpSp>
        <p:nvGrpSpPr>
          <p:cNvPr id="34" name="Group 7">
            <a:extLst>
              <a:ext uri="{FF2B5EF4-FFF2-40B4-BE49-F238E27FC236}">
                <a16:creationId xmlns:a16="http://schemas.microsoft.com/office/drawing/2014/main" xmlns="" id="{B3DBC52C-D7DE-4975-AA9D-04093EC4A78B}"/>
              </a:ext>
            </a:extLst>
          </p:cNvPr>
          <p:cNvGrpSpPr>
            <a:grpSpLocks/>
          </p:cNvGrpSpPr>
          <p:nvPr/>
        </p:nvGrpSpPr>
        <p:grpSpPr bwMode="auto">
          <a:xfrm>
            <a:off x="76200" y="3352800"/>
            <a:ext cx="762000" cy="665163"/>
            <a:chOff x="3174" y="2656"/>
            <a:chExt cx="1549" cy="1351"/>
          </a:xfrm>
          <a:solidFill>
            <a:schemeClr val="accent6">
              <a:lumMod val="60000"/>
              <a:lumOff val="40000"/>
            </a:schemeClr>
          </a:solidFill>
        </p:grpSpPr>
        <p:sp>
          <p:nvSpPr>
            <p:cNvPr id="35" name="AutoShape 8">
              <a:extLst>
                <a:ext uri="{FF2B5EF4-FFF2-40B4-BE49-F238E27FC236}">
                  <a16:creationId xmlns:a16="http://schemas.microsoft.com/office/drawing/2014/main" xmlns=""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6" name="AutoShape 9">
              <a:extLst>
                <a:ext uri="{FF2B5EF4-FFF2-40B4-BE49-F238E27FC236}">
                  <a16:creationId xmlns:a16="http://schemas.microsoft.com/office/drawing/2014/main" xmlns=""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37" name="AutoShape 10">
              <a:extLst>
                <a:ext uri="{FF2B5EF4-FFF2-40B4-BE49-F238E27FC236}">
                  <a16:creationId xmlns:a16="http://schemas.microsoft.com/office/drawing/2014/main" xmlns=""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0" name="Text Box 15">
            <a:extLst>
              <a:ext uri="{FF2B5EF4-FFF2-40B4-BE49-F238E27FC236}">
                <a16:creationId xmlns:a16="http://schemas.microsoft.com/office/drawing/2014/main" xmlns="" id="{9F73CCFD-59A4-4F67-A8D7-F2B83C61A266}"/>
              </a:ext>
            </a:extLst>
          </p:cNvPr>
          <p:cNvSpPr txBox="1">
            <a:spLocks noChangeArrowheads="1"/>
          </p:cNvSpPr>
          <p:nvPr/>
        </p:nvSpPr>
        <p:spPr bwMode="auto">
          <a:xfrm>
            <a:off x="819690" y="3357563"/>
            <a:ext cx="5788391"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học</a:t>
            </a:r>
          </a:p>
        </p:txBody>
      </p:sp>
      <p:sp>
        <p:nvSpPr>
          <p:cNvPr id="41" name="Text Box 16">
            <a:extLst>
              <a:ext uri="{FF2B5EF4-FFF2-40B4-BE49-F238E27FC236}">
                <a16:creationId xmlns:a16="http://schemas.microsoft.com/office/drawing/2014/main" xmlns="" id="{20FC02C9-D074-4B50-9BB8-0386119A12B9}"/>
              </a:ext>
            </a:extLst>
          </p:cNvPr>
          <p:cNvSpPr txBox="1">
            <a:spLocks noChangeArrowheads="1"/>
          </p:cNvSpPr>
          <p:nvPr/>
        </p:nvSpPr>
        <p:spPr bwMode="gray">
          <a:xfrm>
            <a:off x="278354" y="33702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grpSp>
        <p:nvGrpSpPr>
          <p:cNvPr id="47" name="Group 7">
            <a:extLst>
              <a:ext uri="{FF2B5EF4-FFF2-40B4-BE49-F238E27FC236}">
                <a16:creationId xmlns:a16="http://schemas.microsoft.com/office/drawing/2014/main" xmlns="" id="{460854DE-AC73-446A-A3E9-61D3036B91F1}"/>
              </a:ext>
            </a:extLst>
          </p:cNvPr>
          <p:cNvGrpSpPr>
            <a:grpSpLocks/>
          </p:cNvGrpSpPr>
          <p:nvPr/>
        </p:nvGrpSpPr>
        <p:grpSpPr bwMode="auto">
          <a:xfrm>
            <a:off x="76200" y="4419600"/>
            <a:ext cx="762000" cy="665163"/>
            <a:chOff x="3174" y="2656"/>
            <a:chExt cx="1549" cy="1351"/>
          </a:xfrm>
          <a:solidFill>
            <a:schemeClr val="accent6">
              <a:lumMod val="60000"/>
              <a:lumOff val="40000"/>
            </a:schemeClr>
          </a:solidFill>
        </p:grpSpPr>
        <p:sp>
          <p:nvSpPr>
            <p:cNvPr id="48" name="AutoShape 8">
              <a:extLst>
                <a:ext uri="{FF2B5EF4-FFF2-40B4-BE49-F238E27FC236}">
                  <a16:creationId xmlns:a16="http://schemas.microsoft.com/office/drawing/2014/main" xmlns=""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49" name="AutoShape 9">
              <a:extLst>
                <a:ext uri="{FF2B5EF4-FFF2-40B4-BE49-F238E27FC236}">
                  <a16:creationId xmlns:a16="http://schemas.microsoft.com/office/drawing/2014/main" xmlns=""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50" name="AutoShape 10">
              <a:extLst>
                <a:ext uri="{FF2B5EF4-FFF2-40B4-BE49-F238E27FC236}">
                  <a16:creationId xmlns:a16="http://schemas.microsoft.com/office/drawing/2014/main" xmlns=""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52" name="Text Box 15">
            <a:extLst>
              <a:ext uri="{FF2B5EF4-FFF2-40B4-BE49-F238E27FC236}">
                <a16:creationId xmlns:a16="http://schemas.microsoft.com/office/drawing/2014/main" xmlns="" id="{9E4B9333-9608-4464-B129-57EF0DFA50C7}"/>
              </a:ext>
            </a:extLst>
          </p:cNvPr>
          <p:cNvSpPr txBox="1">
            <a:spLocks noChangeArrowheads="1"/>
          </p:cNvSpPr>
          <p:nvPr/>
        </p:nvSpPr>
        <p:spPr bwMode="auto">
          <a:xfrm>
            <a:off x="819690" y="4424363"/>
            <a:ext cx="5276309"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Điều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chế</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và</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ứng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dụng</a:t>
            </a:r>
            <a:r>
              <a:rPr lang="en-US" sz="3200" dirty="0">
                <a:solidFill>
                  <a:srgbClr val="002060"/>
                </a:solidFill>
                <a:latin typeface="Times New Roman" pitchFamily="18" charset="0"/>
                <a:cs typeface="Times New Roman" pitchFamily="18" charset="0"/>
              </a:rPr>
              <a:t> </a:t>
            </a:r>
          </a:p>
        </p:txBody>
      </p:sp>
      <p:sp>
        <p:nvSpPr>
          <p:cNvPr id="53" name="Text Box 16">
            <a:extLst>
              <a:ext uri="{FF2B5EF4-FFF2-40B4-BE49-F238E27FC236}">
                <a16:creationId xmlns:a16="http://schemas.microsoft.com/office/drawing/2014/main" xmlns="" id="{67E0F8B4-B5F6-4BE9-9FF8-1AA397206AC3}"/>
              </a:ext>
            </a:extLst>
          </p:cNvPr>
          <p:cNvSpPr txBox="1">
            <a:spLocks noChangeArrowheads="1"/>
          </p:cNvSpPr>
          <p:nvPr/>
        </p:nvSpPr>
        <p:spPr bwMode="gray">
          <a:xfrm>
            <a:off x="278354" y="44370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4</a:t>
            </a:r>
          </a:p>
        </p:txBody>
      </p:sp>
      <p:pic>
        <p:nvPicPr>
          <p:cNvPr id="56" name="Picture 27" descr="Hoja Carta2">
            <a:extLst>
              <a:ext uri="{FF2B5EF4-FFF2-40B4-BE49-F238E27FC236}">
                <a16:creationId xmlns:a16="http://schemas.microsoft.com/office/drawing/2014/main" xmlns=""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7" name="Slide Number Placeholder 26">
            <a:extLst>
              <a:ext uri="{FF2B5EF4-FFF2-40B4-BE49-F238E27FC236}">
                <a16:creationId xmlns:a16="http://schemas.microsoft.com/office/drawing/2014/main" xmlns="" id="{9FCCF7AD-4732-4B70-80ED-D80D419DD959}"/>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15</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8" name="Rectangle 57">
            <a:extLst>
              <a:ext uri="{FF2B5EF4-FFF2-40B4-BE49-F238E27FC236}">
                <a16:creationId xmlns:a16="http://schemas.microsoft.com/office/drawing/2014/main" xmlns=""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xmlns="" id="{1E22E3C9-81D5-44E1-9491-8109F2E79B3F}"/>
              </a:ext>
            </a:extLst>
          </p:cNvPr>
          <p:cNvSpPr>
            <a:spLocks noChangeShapeType="1"/>
          </p:cNvSpPr>
          <p:nvPr/>
        </p:nvSpPr>
        <p:spPr bwMode="auto">
          <a:xfrm>
            <a:off x="761999" y="3013675"/>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5" name="Line 11">
            <a:extLst>
              <a:ext uri="{FF2B5EF4-FFF2-40B4-BE49-F238E27FC236}">
                <a16:creationId xmlns:a16="http://schemas.microsoft.com/office/drawing/2014/main" xmlns="" id="{4E1C0398-197F-4CDF-BDB5-69B179F48B51}"/>
              </a:ext>
            </a:extLst>
          </p:cNvPr>
          <p:cNvSpPr>
            <a:spLocks noChangeShapeType="1"/>
          </p:cNvSpPr>
          <p:nvPr/>
        </p:nvSpPr>
        <p:spPr bwMode="auto">
          <a:xfrm>
            <a:off x="761999" y="3970549"/>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6" name="Line 11">
            <a:extLst>
              <a:ext uri="{FF2B5EF4-FFF2-40B4-BE49-F238E27FC236}">
                <a16:creationId xmlns:a16="http://schemas.microsoft.com/office/drawing/2014/main" xmlns="" id="{784DECAF-23A5-4BBE-84CA-D31B9B50B4C5}"/>
              </a:ext>
            </a:extLst>
          </p:cNvPr>
          <p:cNvSpPr>
            <a:spLocks noChangeShapeType="1"/>
          </p:cNvSpPr>
          <p:nvPr/>
        </p:nvSpPr>
        <p:spPr bwMode="auto">
          <a:xfrm>
            <a:off x="761999" y="5041186"/>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xmlns="" id="{460854DE-AC73-446A-A3E9-61D3036B91F1}"/>
              </a:ext>
            </a:extLst>
          </p:cNvPr>
          <p:cNvGrpSpPr>
            <a:grpSpLocks/>
          </p:cNvGrpSpPr>
          <p:nvPr/>
        </p:nvGrpSpPr>
        <p:grpSpPr bwMode="auto">
          <a:xfrm>
            <a:off x="76200" y="5486400"/>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xmlns=""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xmlns=""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xmlns=""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xmlns="" id="{9E4B9333-9608-4464-B129-57EF0DFA50C7}"/>
              </a:ext>
            </a:extLst>
          </p:cNvPr>
          <p:cNvSpPr txBox="1">
            <a:spLocks noChangeArrowheads="1"/>
          </p:cNvSpPr>
          <p:nvPr/>
        </p:nvSpPr>
        <p:spPr bwMode="auto">
          <a:xfrm>
            <a:off x="819690" y="5491163"/>
            <a:ext cx="5276309"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Fructozơ</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xmlns="" id="{67E0F8B4-B5F6-4BE9-9FF8-1AA397206AC3}"/>
              </a:ext>
            </a:extLst>
          </p:cNvPr>
          <p:cNvSpPr txBox="1">
            <a:spLocks noChangeArrowheads="1"/>
          </p:cNvSpPr>
          <p:nvPr/>
        </p:nvSpPr>
        <p:spPr bwMode="gray">
          <a:xfrm>
            <a:off x="277897" y="5503863"/>
            <a:ext cx="389851" cy="584775"/>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5</a:t>
            </a:r>
          </a:p>
        </p:txBody>
      </p:sp>
      <p:sp>
        <p:nvSpPr>
          <p:cNvPr id="62" name="Line 11">
            <a:extLst>
              <a:ext uri="{FF2B5EF4-FFF2-40B4-BE49-F238E27FC236}">
                <a16:creationId xmlns:a16="http://schemas.microsoft.com/office/drawing/2014/main" xmlns="" id="{784DECAF-23A5-4BBE-84CA-D31B9B50B4C5}"/>
              </a:ext>
            </a:extLst>
          </p:cNvPr>
          <p:cNvSpPr>
            <a:spLocks noChangeShapeType="1"/>
          </p:cNvSpPr>
          <p:nvPr/>
        </p:nvSpPr>
        <p:spPr bwMode="auto">
          <a:xfrm>
            <a:off x="761999" y="6107986"/>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pull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252953"/>
            <a:ext cx="8610600" cy="3293209"/>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a:t>
            </a:r>
            <a:r>
              <a:rPr lang="vi-VN" sz="2800" dirty="0">
                <a:solidFill>
                  <a:srgbClr val="002060"/>
                </a:solidFill>
                <a:latin typeface="Times New Roman" pitchFamily="18" charset="0"/>
                <a:cs typeface="Times New Roman" pitchFamily="18" charset="0"/>
              </a:rPr>
              <a:t>công thức cấu </a:t>
            </a:r>
            <a:r>
              <a:rPr lang="vi-VN" sz="2800" dirty="0" smtClean="0">
                <a:solidFill>
                  <a:srgbClr val="002060"/>
                </a:solidFill>
                <a:latin typeface="Times New Roman" pitchFamily="18" charset="0"/>
                <a:cs typeface="Times New Roman" pitchFamily="18" charset="0"/>
              </a:rPr>
              <a:t>tạo</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dạng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mạch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hở</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vi-VN" sz="2800" dirty="0" smtClean="0">
                <a:solidFill>
                  <a:srgbClr val="002060"/>
                </a:solidFill>
                <a:latin typeface="Times New Roman" pitchFamily="18" charset="0"/>
                <a:cs typeface="Times New Roman" pitchFamily="18" charset="0"/>
              </a:rPr>
              <a:t> glucozơ</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Biết</a:t>
            </a:r>
            <a:r>
              <a:rPr lang="en-US" sz="2800" dirty="0" smtClean="0">
                <a:solidFill>
                  <a:srgbClr val="002060"/>
                </a:solidFill>
                <a:latin typeface="Times New Roman" pitchFamily="18" charset="0"/>
                <a:cs typeface="Times New Roman" pitchFamily="18" charset="0"/>
              </a:rPr>
              <a:t> tính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các </a:t>
            </a:r>
            <a:r>
              <a:rPr lang="en-US" sz="2800" dirty="0" err="1" smtClean="0">
                <a:solidFill>
                  <a:srgbClr val="002060"/>
                </a:solidFill>
                <a:latin typeface="Times New Roman" pitchFamily="18" charset="0"/>
                <a:cs typeface="Times New Roman" pitchFamily="18" charset="0"/>
              </a:rPr>
              <a:t>nhóm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chức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vận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dụng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giải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thích</a:t>
            </a:r>
            <a:r>
              <a:rPr lang="en-US" sz="2800" dirty="0" smtClean="0">
                <a:solidFill>
                  <a:srgbClr val="002060"/>
                </a:solidFill>
                <a:latin typeface="Times New Roman" pitchFamily="18" charset="0"/>
                <a:cs typeface="Times New Roman" pitchFamily="18" charset="0"/>
              </a:rPr>
              <a:t> các </a:t>
            </a:r>
            <a:r>
              <a:rPr lang="en-US" sz="2800" dirty="0" err="1" smtClean="0">
                <a:solidFill>
                  <a:srgbClr val="002060"/>
                </a:solidFill>
                <a:latin typeface="Times New Roman" pitchFamily="18" charset="0"/>
                <a:cs typeface="Times New Roman" pitchFamily="18" charset="0"/>
              </a:rPr>
              <a:t>hiện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học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xmlns=""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25" name="Slide Number Placeholder 26">
            <a:extLst>
              <a:ext uri="{FF2B5EF4-FFF2-40B4-BE49-F238E27FC236}">
                <a16:creationId xmlns:a16="http://schemas.microsoft.com/office/drawing/2014/main" xmlns="" id="{D28EFD37-81B7-41A7-9123-2A7206CE7B0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16</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84930"/>
            <a:ext cx="8610600" cy="3508653"/>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a:t>
            </a:r>
            <a:r>
              <a:rPr lang="vi-VN" sz="2800" dirty="0">
                <a:solidFill>
                  <a:srgbClr val="002060"/>
                </a:solidFill>
                <a:latin typeface="Times New Roman" pitchFamily="18" charset="0"/>
                <a:cs typeface="Times New Roman" pitchFamily="18" charset="0"/>
              </a:rPr>
              <a:t>phương trình phản ứng thể hiện tính chất hóa học của </a:t>
            </a:r>
            <a:r>
              <a:rPr lang="vi-VN" sz="2800" dirty="0"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Vận dụng </a:t>
            </a:r>
            <a:r>
              <a:rPr lang="en-US" sz="2800" dirty="0" smtClean="0">
                <a:solidFill>
                  <a:srgbClr val="002060"/>
                </a:solidFill>
                <a:latin typeface="Times New Roman" pitchFamily="18" charset="0"/>
                <a:cs typeface="Times New Roman" pitchFamily="18" charset="0"/>
              </a:rPr>
              <a:t>được </a:t>
            </a:r>
            <a:r>
              <a:rPr lang="vi-VN" sz="2800" dirty="0" smtClean="0">
                <a:solidFill>
                  <a:srgbClr val="002060"/>
                </a:solidFill>
                <a:latin typeface="Times New Roman" pitchFamily="18" charset="0"/>
                <a:cs typeface="Times New Roman" pitchFamily="18" charset="0"/>
              </a:rPr>
              <a:t>tính </a:t>
            </a:r>
            <a:r>
              <a:rPr lang="vi-VN" sz="2800" dirty="0">
                <a:solidFill>
                  <a:srgbClr val="002060"/>
                </a:solidFill>
                <a:latin typeface="Times New Roman" pitchFamily="18" charset="0"/>
                <a:cs typeface="Times New Roman" pitchFamily="18" charset="0"/>
              </a:rPr>
              <a:t>chất hóa học của glucozơ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giải </a:t>
            </a:r>
            <a:r>
              <a:rPr lang="vi-VN" sz="2800" dirty="0">
                <a:solidFill>
                  <a:srgbClr val="002060"/>
                </a:solidFill>
                <a:latin typeface="Times New Roman" pitchFamily="18" charset="0"/>
                <a:cs typeface="Times New Roman" pitchFamily="18" charset="0"/>
              </a:rPr>
              <a:t>được các bài </a:t>
            </a:r>
            <a:r>
              <a:rPr lang="vi-VN" sz="2800" dirty="0" smtClean="0">
                <a:solidFill>
                  <a:srgbClr val="002060"/>
                </a:solidFill>
                <a:latin typeface="Times New Roman" pitchFamily="18" charset="0"/>
                <a:cs typeface="Times New Roman" pitchFamily="18" charset="0"/>
              </a:rPr>
              <a:t>tập</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vi-VN" sz="2800" dirty="0" smtClean="0">
                <a:solidFill>
                  <a:srgbClr val="002060"/>
                </a:solidFill>
                <a:latin typeface="Times New Roman" pitchFamily="18" charset="0"/>
                <a:cs typeface="Times New Roman" pitchFamily="18" charset="0"/>
              </a:rPr>
              <a:t> glucozơ</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xmlns="" id="{F92256AA-7449-4B18-BBD3-407C5D1F20C2}"/>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17</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xmlns="" id="{05A8C8AC-50EF-4079-9F9F-E1BB85786082}"/>
              </a:ext>
            </a:extLst>
          </p:cNvPr>
          <p:cNvSpPr>
            <a:spLocks noGrp="1"/>
          </p:cNvSpPr>
          <p:nvPr>
            <p:ph type="sldNum" sz="quarter" idx="12"/>
          </p:nvPr>
        </p:nvSpPr>
        <p:spPr>
          <a:xfrm>
            <a:off x="7772400" y="6400801"/>
            <a:ext cx="1371600" cy="381000"/>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18</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xmlns=""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vật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và</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trạng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nhiên</a:t>
            </a:r>
            <a:r>
              <a:rPr lang="en-US" sz="3600" b="1" dirty="0">
                <a:solidFill>
                  <a:schemeClr val="bg1"/>
                </a:solidFill>
                <a:latin typeface="Times New Roman" pitchFamily="18" charset="0"/>
                <a:cs typeface="Times New Roman" pitchFamily="18" charset="0"/>
              </a:rPr>
              <a:t> </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19</a:t>
            </a:fld>
            <a:r>
              <a:rPr lang="en-US" sz="1600" b="1" dirty="0" smtClean="0">
                <a:solidFill>
                  <a:srgbClr val="002060"/>
                </a:solidFill>
                <a:latin typeface="+mj-lt"/>
                <a:cs typeface="Arial" panose="020B0604020202020204" pitchFamily="34" charset="0"/>
              </a:rPr>
              <a:t>/27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381000" y="1680757"/>
            <a:ext cx="8458200" cy="3847207"/>
          </a:xfrm>
          <a:prstGeom prst="rect">
            <a:avLst/>
          </a:prstGeom>
        </p:spPr>
        <p:txBody>
          <a:bodyPr wrap="square">
            <a:spAutoFit/>
          </a:bodyPr>
          <a:lstStyle/>
          <a:p>
            <a:pPr marL="457200" indent="-457200" algn="just">
              <a:spcBef>
                <a:spcPts val="600"/>
              </a:spcBef>
              <a:buFont typeface="Wingdings" panose="05000000000000000000" pitchFamily="2" charset="2"/>
              <a:buChar char="v"/>
            </a:pP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 là chất rắn, tinh thể không màu, dễ tan trong nước, có vị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endPar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 </a:t>
            </a: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 trong hầu hết các bộ phận của cây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trong </a:t>
            </a: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 chín,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đặc biệt trong quả nho ch</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í</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 </a:t>
            </a:r>
            <a:r>
              <a:rPr lang="nl-NL"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mật ong có trên 30% glucozơ</a:t>
            </a:r>
            <a:r>
              <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endPar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cũng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85097966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fade">
                                      <p:cBhvr>
                                        <p:cTn id="7" dur="500"/>
                                        <p:tgtEl>
                                          <p:spTgt spid="2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2">
                                            <p:txEl>
                                              <p:pRg st="2" end="2"/>
                                            </p:txEl>
                                          </p:spTgt>
                                        </p:tgtEl>
                                        <p:attrNameLst>
                                          <p:attrName>style.visibility</p:attrName>
                                        </p:attrNameLst>
                                      </p:cBhvr>
                                      <p:to>
                                        <p:strVal val="visible"/>
                                      </p:to>
                                    </p:set>
                                    <p:animEffect transition="in" filter="fade">
                                      <p:cBhvr>
                                        <p:cTn id="11" dur="500"/>
                                        <p:tgtEl>
                                          <p:spTgt spid="22">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xEl>
                                              <p:pRg st="4" end="4"/>
                                            </p:txEl>
                                          </p:spTgt>
                                        </p:tgtEl>
                                        <p:attrNameLst>
                                          <p:attrName>style.visibility</p:attrName>
                                        </p:attrNameLst>
                                      </p:cBhvr>
                                      <p:to>
                                        <p:strVal val="visible"/>
                                      </p:to>
                                    </p:set>
                                    <p:animEffect transition="in" filter="fade">
                                      <p:cBhvr>
                                        <p:cTn id="15" dur="500"/>
                                        <p:tgtEl>
                                          <p:spTgt spid="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vật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và</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trạng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nhiên</a:t>
            </a:r>
            <a:r>
              <a:rPr lang="en-US" sz="3600" b="1" dirty="0">
                <a:solidFill>
                  <a:schemeClr val="bg1"/>
                </a:solidFill>
                <a:latin typeface="Times New Roman" pitchFamily="18" charset="0"/>
                <a:cs typeface="Times New Roman" pitchFamily="18" charset="0"/>
              </a:rPr>
              <a:t> </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xmlns=""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20</a:t>
            </a:fld>
            <a:r>
              <a:rPr lang="en-US" sz="1600" b="1" dirty="0" smtClean="0">
                <a:solidFill>
                  <a:srgbClr val="002060"/>
                </a:solidFill>
                <a:latin typeface="+mj-lt"/>
                <a:cs typeface="Arial" panose="020B0604020202020204" pitchFamily="34" charset="0"/>
              </a:rPr>
              <a:t>/46</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2" name="Picture 1"/>
          <p:cNvPicPr>
            <a:picLocks noChangeAspect="1"/>
          </p:cNvPicPr>
          <p:nvPr/>
        </p:nvPicPr>
        <p:blipFill>
          <a:blip r:embed="rId5"/>
          <a:stretch>
            <a:fillRect/>
          </a:stretch>
        </p:blipFill>
        <p:spPr>
          <a:xfrm>
            <a:off x="287079" y="1524000"/>
            <a:ext cx="3200400" cy="2398314"/>
          </a:xfrm>
          <a:prstGeom prst="rect">
            <a:avLst/>
          </a:prstGeom>
        </p:spPr>
      </p:pic>
      <p:pic>
        <p:nvPicPr>
          <p:cNvPr id="4" name="Picture 3"/>
          <p:cNvPicPr>
            <a:picLocks noChangeAspect="1"/>
          </p:cNvPicPr>
          <p:nvPr/>
        </p:nvPicPr>
        <p:blipFill>
          <a:blip r:embed="rId6"/>
          <a:stretch>
            <a:fillRect/>
          </a:stretch>
        </p:blipFill>
        <p:spPr>
          <a:xfrm>
            <a:off x="5715000" y="1615599"/>
            <a:ext cx="3043858" cy="2286000"/>
          </a:xfrm>
          <a:prstGeom prst="rect">
            <a:avLst/>
          </a:prstGeom>
        </p:spPr>
      </p:pic>
      <p:sp>
        <p:nvSpPr>
          <p:cNvPr id="5" name="Rectangle 4"/>
          <p:cNvSpPr/>
          <p:nvPr/>
        </p:nvSpPr>
        <p:spPr>
          <a:xfrm>
            <a:off x="1371600" y="5181600"/>
            <a:ext cx="6781800" cy="523220"/>
          </a:xfrm>
          <a:prstGeom prst="rect">
            <a:avLst/>
          </a:prstGeom>
        </p:spPr>
        <p:txBody>
          <a:bodyPr wrap="square">
            <a:spAutoFit/>
          </a:bodyPr>
          <a:lstStyle/>
          <a:p>
            <a:r>
              <a:rPr lang="vi-VN" sz="2800" dirty="0">
                <a:solidFill>
                  <a:srgbClr val="002060"/>
                </a:solidFill>
                <a:latin typeface="+mj-lt"/>
              </a:rPr>
              <a:t>Glucozơ </a:t>
            </a:r>
            <a:r>
              <a:rPr lang="vi-VN" sz="2800" dirty="0" smtClean="0">
                <a:solidFill>
                  <a:srgbClr val="002060"/>
                </a:solidFill>
                <a:latin typeface="+mj-lt"/>
              </a:rPr>
              <a:t>có vị</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saccarozơ</a:t>
            </a:r>
            <a:r>
              <a:rPr lang="vi-VN" sz="2800" dirty="0" smtClean="0">
                <a:solidFill>
                  <a:srgbClr val="002060"/>
                </a:solidFill>
                <a:latin typeface="+mj-lt"/>
              </a:rPr>
              <a:t> </a:t>
            </a:r>
            <a:endParaRPr lang="vi-VN" sz="2800" dirty="0">
              <a:solidFill>
                <a:srgbClr val="002060"/>
              </a:solidFill>
              <a:latin typeface="+mj-lt"/>
              <a:cs typeface="Times New Roman" panose="02020603050405020304" pitchFamily="18" charset="0"/>
            </a:endParaRPr>
          </a:p>
        </p:txBody>
      </p:sp>
      <p:sp>
        <p:nvSpPr>
          <p:cNvPr id="16" name="Rectangle 15"/>
          <p:cNvSpPr/>
          <p:nvPr/>
        </p:nvSpPr>
        <p:spPr>
          <a:xfrm>
            <a:off x="246222" y="4182625"/>
            <a:ext cx="3980198" cy="523220"/>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Saccarozơ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mía</a:t>
            </a:r>
            <a:r>
              <a:rPr lang="en-US" sz="2800" dirty="0" smtClean="0">
                <a:solidFill>
                  <a:srgbClr val="002060"/>
                </a:solidFill>
                <a:latin typeface="Times New Roman" panose="02020603050405020304" pitchFamily="18" charset="0"/>
                <a:cs typeface="Times New Roman" panose="02020603050405020304" pitchFamily="18" charset="0"/>
              </a:rPr>
              <a:t>)</a:t>
            </a:r>
            <a:endParaRPr lang="vi-VN" sz="2800" dirty="0">
              <a:solidFill>
                <a:srgbClr val="002060"/>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7239860" y="4115188"/>
            <a:ext cx="1904140" cy="523220"/>
          </a:xfrm>
          <a:prstGeom prst="rect">
            <a:avLst/>
          </a:prstGeom>
        </p:spPr>
        <p:txBody>
          <a:bodyPr wrap="square">
            <a:spAutoFit/>
          </a:bodyPr>
          <a:lstStyle/>
          <a:p>
            <a:r>
              <a:rPr lang="vi-VN" sz="2800" dirty="0" smtClean="0">
                <a:solidFill>
                  <a:srgbClr val="002060"/>
                </a:solidFill>
                <a:latin typeface="Times New Roman" panose="02020603050405020304" pitchFamily="18" charset="0"/>
                <a:cs typeface="Times New Roman" panose="02020603050405020304" pitchFamily="18" charset="0"/>
              </a:rPr>
              <a:t>Glucozơ</a:t>
            </a:r>
            <a:endParaRPr lang="vi-VN" sz="2800" dirty="0">
              <a:solidFill>
                <a:srgbClr val="002060"/>
              </a:solidFill>
              <a:latin typeface="Times New Roman" panose="02020603050405020304" pitchFamily="18" charset="0"/>
              <a:cs typeface="Times New Roman" panose="02020603050405020304" pitchFamily="18" charset="0"/>
            </a:endParaRPr>
          </a:p>
        </p:txBody>
      </p:sp>
      <p:sp>
        <p:nvSpPr>
          <p:cNvPr id="18"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6" name="Picture 5"/>
          <p:cNvPicPr>
            <a:picLocks noChangeAspect="1"/>
          </p:cNvPicPr>
          <p:nvPr/>
        </p:nvPicPr>
        <p:blipFill>
          <a:blip r:embed="rId7"/>
          <a:stretch>
            <a:fillRect/>
          </a:stretch>
        </p:blipFill>
        <p:spPr>
          <a:xfrm>
            <a:off x="3886199" y="1914791"/>
            <a:ext cx="1371602" cy="1828802"/>
          </a:xfrm>
          <a:prstGeom prst="rect">
            <a:avLst/>
          </a:prstGeom>
        </p:spPr>
      </p:pic>
    </p:spTree>
    <p:extLst>
      <p:ext uri="{BB962C8B-B14F-4D97-AF65-F5344CB8AC3E}">
        <p14:creationId xmlns:p14="http://schemas.microsoft.com/office/powerpoint/2010/main" val="297129348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981200"/>
            <a:ext cx="8839200" cy="2062103"/>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3200" dirty="0" err="1" smtClean="0">
                <a:latin typeface="Times New Roman" panose="02020603050405020304" pitchFamily="18" charset="0"/>
                <a:cs typeface="Times New Roman" panose="02020603050405020304" pitchFamily="18" charset="0"/>
              </a:rPr>
              <a:t>Glucozơ</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công</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tử</a:t>
            </a:r>
            <a:r>
              <a:rPr lang="en-US" sz="3200" dirty="0">
                <a:latin typeface="Times New Roman" panose="02020603050405020304" pitchFamily="18" charset="0"/>
                <a:cs typeface="Times New Roman" panose="02020603050405020304" pitchFamily="18" charset="0"/>
              </a:rPr>
              <a:t>: C</a:t>
            </a:r>
            <a:r>
              <a:rPr lang="en-US" sz="3200" baseline="-25000" dirty="0">
                <a:latin typeface="Times New Roman" panose="02020603050405020304" pitchFamily="18" charset="0"/>
                <a:cs typeface="Times New Roman" panose="02020603050405020304" pitchFamily="18" charset="0"/>
              </a:rPr>
              <a:t>6</a:t>
            </a:r>
            <a:r>
              <a:rPr lang="en-US" sz="3200" dirty="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12</a:t>
            </a:r>
            <a:r>
              <a:rPr lang="en-US" sz="3200" dirty="0">
                <a:latin typeface="Times New Roman" panose="02020603050405020304" pitchFamily="18" charset="0"/>
                <a:cs typeface="Times New Roman" panose="02020603050405020304" pitchFamily="18" charset="0"/>
              </a:rPr>
              <a:t>O</a:t>
            </a:r>
            <a:r>
              <a:rPr lang="en-US" sz="3200" baseline="-25000" dirty="0">
                <a:latin typeface="Times New Roman" panose="02020603050405020304" pitchFamily="18" charset="0"/>
                <a:cs typeface="Times New Roman" panose="02020603050405020304" pitchFamily="18" charset="0"/>
              </a:rPr>
              <a:t>6</a:t>
            </a:r>
            <a:r>
              <a:rPr lang="en-US" sz="3200" dirty="0" smtClean="0">
                <a:latin typeface="Times New Roman" panose="02020603050405020304" pitchFamily="18" charset="0"/>
                <a:cs typeface="Times New Roman" panose="02020603050405020304" pitchFamily="18" charset="0"/>
              </a:rPr>
              <a:t>.</a:t>
            </a:r>
          </a:p>
          <a:p>
            <a:endParaRPr lang="en-US" sz="32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cấu</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tạo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của</a:t>
            </a:r>
            <a:r>
              <a:rPr lang="en-US" sz="3200" dirty="0" smtClean="0">
                <a:latin typeface="Times New Roman" panose="02020603050405020304" pitchFamily="18" charset="0"/>
                <a:cs typeface="Times New Roman" panose="02020603050405020304" pitchFamily="18" charset="0"/>
              </a:rPr>
              <a:t> glucose: </a:t>
            </a:r>
            <a:r>
              <a:rPr lang="en-US" sz="3200" b="1" dirty="0" err="1" smtClean="0">
                <a:solidFill>
                  <a:srgbClr val="FF0000"/>
                </a:solidFill>
                <a:latin typeface="Times New Roman" panose="02020603050405020304" pitchFamily="18" charset="0"/>
                <a:cs typeface="Times New Roman" panose="02020603050405020304" pitchFamily="18" charset="0"/>
              </a:rPr>
              <a:t>dạng</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mạch</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hở</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dạng</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mạch</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vòng</a:t>
            </a:r>
            <a:r>
              <a:rPr lang="en-US" sz="3200" b="1" dirty="0" smtClean="0">
                <a:solidFill>
                  <a:srgbClr val="FF0000"/>
                </a:solidFill>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21</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83016107"/>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xEl>
                                              <p:pRg st="2" end="2"/>
                                            </p:txEl>
                                          </p:spTgt>
                                        </p:tgtEl>
                                        <p:attrNameLst>
                                          <p:attrName>style.visibility</p:attrName>
                                        </p:attrNameLst>
                                      </p:cBhvr>
                                      <p:to>
                                        <p:strVal val="visible"/>
                                      </p:to>
                                    </p:set>
                                    <p:animEffect transition="in" filter="fade">
                                      <p:cBhvr>
                                        <p:cTn id="10"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8"/>
          <p:cNvSpPr>
            <a:spLocks noChangeShapeType="1"/>
          </p:cNvSpPr>
          <p:nvPr/>
        </p:nvSpPr>
        <p:spPr bwMode="auto">
          <a:xfrm>
            <a:off x="0" y="1066800"/>
            <a:ext cx="2971800"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192" name="AutoShape 40"/>
          <p:cNvSpPr>
            <a:spLocks noChangeArrowheads="1"/>
          </p:cNvSpPr>
          <p:nvPr/>
        </p:nvSpPr>
        <p:spPr bwMode="auto">
          <a:xfrm>
            <a:off x="2590800" y="3581400"/>
            <a:ext cx="5181600" cy="762000"/>
          </a:xfrm>
          <a:prstGeom prst="roundRect">
            <a:avLst>
              <a:gd name="adj" fmla="val 16667"/>
            </a:avLst>
          </a:prstGeom>
          <a:solidFill>
            <a:schemeClr val="tx2">
              <a:lumMod val="20000"/>
              <a:lumOff val="80000"/>
            </a:schemeClr>
          </a:solidFill>
          <a:ln w="9525">
            <a:solidFill>
              <a:schemeClr val="tx1"/>
            </a:solidFill>
            <a:round/>
            <a:headEnd/>
            <a:tailEnd/>
          </a:ln>
          <a:effectLst/>
        </p:spPr>
        <p:txBody>
          <a:bodyPr wrap="none" anchor="ctr"/>
          <a:lstStyle/>
          <a:p>
            <a:r>
              <a:rPr lang="en-US" sz="3200" b="1" dirty="0">
                <a:solidFill>
                  <a:srgbClr val="CC0000"/>
                </a:solidFill>
              </a:rPr>
              <a:t>HO </a:t>
            </a:r>
            <a:r>
              <a:rPr lang="en-US" sz="3200" b="1" dirty="0"/>
              <a:t>– CH</a:t>
            </a:r>
            <a:r>
              <a:rPr lang="en-US" sz="3200" b="1" baseline="-25000" dirty="0"/>
              <a:t>2</a:t>
            </a:r>
            <a:r>
              <a:rPr lang="en-US" sz="3200" b="1" dirty="0"/>
              <a:t> – (CH</a:t>
            </a:r>
            <a:r>
              <a:rPr lang="en-US" sz="3200" b="1" dirty="0">
                <a:solidFill>
                  <a:srgbClr val="CC0000"/>
                </a:solidFill>
              </a:rPr>
              <a:t>OH</a:t>
            </a:r>
            <a:r>
              <a:rPr lang="en-US" sz="3200" b="1" dirty="0"/>
              <a:t>)</a:t>
            </a:r>
            <a:r>
              <a:rPr lang="en-US" sz="3200" b="1" baseline="-25000" dirty="0"/>
              <a:t>4</a:t>
            </a:r>
            <a:r>
              <a:rPr lang="en-US" sz="3200" b="1" dirty="0"/>
              <a:t> </a:t>
            </a:r>
            <a:r>
              <a:rPr lang="en-US" sz="3200" b="1" dirty="0">
                <a:solidFill>
                  <a:srgbClr val="CC0000"/>
                </a:solidFill>
              </a:rPr>
              <a:t>– CHO</a:t>
            </a:r>
          </a:p>
        </p:txBody>
      </p:sp>
      <p:sp>
        <p:nvSpPr>
          <p:cNvPr id="49193" name="Oval 41"/>
          <p:cNvSpPr>
            <a:spLocks noChangeArrowheads="1"/>
          </p:cNvSpPr>
          <p:nvPr/>
        </p:nvSpPr>
        <p:spPr bwMode="auto">
          <a:xfrm>
            <a:off x="228600" y="3581400"/>
            <a:ext cx="1981200" cy="838200"/>
          </a:xfrm>
          <a:prstGeom prst="ellipse">
            <a:avLst/>
          </a:prstGeom>
          <a:gradFill rotWithShape="1">
            <a:gsLst>
              <a:gs pos="0">
                <a:srgbClr val="2F762F"/>
              </a:gs>
              <a:gs pos="50000">
                <a:srgbClr val="66FF66"/>
              </a:gs>
              <a:gs pos="100000">
                <a:srgbClr val="2F762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sz="3200" b="1"/>
              <a:t>Rút gọn:</a:t>
            </a:r>
          </a:p>
        </p:txBody>
      </p:sp>
      <p:sp>
        <p:nvSpPr>
          <p:cNvPr id="49195" name="Oval 43"/>
          <p:cNvSpPr>
            <a:spLocks noChangeArrowheads="1"/>
          </p:cNvSpPr>
          <p:nvPr/>
        </p:nvSpPr>
        <p:spPr bwMode="auto">
          <a:xfrm>
            <a:off x="3352800" y="1295400"/>
            <a:ext cx="3048000" cy="609600"/>
          </a:xfrm>
          <a:prstGeom prst="ellipse">
            <a:avLst/>
          </a:prstGeom>
          <a:solidFill>
            <a:schemeClr val="tx2">
              <a:lumMod val="20000"/>
              <a:lumOff val="80000"/>
            </a:schemeClr>
          </a:solidFill>
          <a:ln w="9525">
            <a:solidFill>
              <a:schemeClr val="tx1"/>
            </a:solidFill>
            <a:round/>
            <a:headEnd/>
            <a:tailEnd/>
          </a:ln>
          <a:effectLst/>
        </p:spPr>
        <p:txBody>
          <a:bodyPr wrap="none" anchor="ctr"/>
          <a:lstStyle/>
          <a:p>
            <a:r>
              <a:rPr lang="en-US" sz="3200" b="1" dirty="0" err="1"/>
              <a:t>Công</a:t>
            </a:r>
            <a:r>
              <a:rPr lang="en-US" sz="3200" b="1" dirty="0"/>
              <a:t> </a:t>
            </a:r>
            <a:r>
              <a:rPr lang="en-US" sz="3200" b="1" dirty="0" err="1"/>
              <a:t>thức</a:t>
            </a:r>
            <a:endParaRPr lang="en-US" sz="3200" b="1" dirty="0"/>
          </a:p>
        </p:txBody>
      </p:sp>
      <p:sp>
        <p:nvSpPr>
          <p:cNvPr id="49199" name="AutoShape 47"/>
          <p:cNvSpPr>
            <a:spLocks noChangeArrowheads="1"/>
          </p:cNvSpPr>
          <p:nvPr/>
        </p:nvSpPr>
        <p:spPr bwMode="auto">
          <a:xfrm>
            <a:off x="6594764" y="4378036"/>
            <a:ext cx="296054" cy="1201882"/>
          </a:xfrm>
          <a:prstGeom prst="downArrow">
            <a:avLst>
              <a:gd name="adj1" fmla="val 50000"/>
              <a:gd name="adj2" fmla="val 68750"/>
            </a:avLst>
          </a:prstGeom>
          <a:solidFill>
            <a:srgbClr val="99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49200" name="AutoShape 48"/>
          <p:cNvSpPr>
            <a:spLocks noChangeArrowheads="1"/>
          </p:cNvSpPr>
          <p:nvPr/>
        </p:nvSpPr>
        <p:spPr bwMode="auto">
          <a:xfrm>
            <a:off x="5049982" y="4398818"/>
            <a:ext cx="304800" cy="838200"/>
          </a:xfrm>
          <a:prstGeom prst="downArrow">
            <a:avLst>
              <a:gd name="adj1" fmla="val 50000"/>
              <a:gd name="adj2" fmla="val 68750"/>
            </a:avLst>
          </a:prstGeom>
          <a:solidFill>
            <a:srgbClr val="99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49201" name="Oval 49"/>
          <p:cNvSpPr>
            <a:spLocks noChangeArrowheads="1"/>
          </p:cNvSpPr>
          <p:nvPr/>
        </p:nvSpPr>
        <p:spPr bwMode="auto">
          <a:xfrm>
            <a:off x="5895109" y="5715000"/>
            <a:ext cx="1790700" cy="685800"/>
          </a:xfrm>
          <a:prstGeom prst="ellipse">
            <a:avLst/>
          </a:prstGeom>
          <a:solidFill>
            <a:schemeClr val="tx2">
              <a:lumMod val="20000"/>
              <a:lumOff val="80000"/>
            </a:schemeClr>
          </a:solidFill>
          <a:ln w="9525">
            <a:solidFill>
              <a:schemeClr val="tx1"/>
            </a:solidFill>
            <a:round/>
            <a:headEnd/>
            <a:tailEnd/>
          </a:ln>
          <a:effectLst/>
        </p:spPr>
        <p:txBody>
          <a:bodyPr wrap="none" anchor="ctr"/>
          <a:lstStyle/>
          <a:p>
            <a:r>
              <a:rPr lang="en-US" sz="3200" b="1"/>
              <a:t>Anđehit</a:t>
            </a:r>
          </a:p>
        </p:txBody>
      </p:sp>
      <p:sp>
        <p:nvSpPr>
          <p:cNvPr id="49202" name="Oval 50"/>
          <p:cNvSpPr>
            <a:spLocks noChangeArrowheads="1"/>
          </p:cNvSpPr>
          <p:nvPr/>
        </p:nvSpPr>
        <p:spPr bwMode="auto">
          <a:xfrm>
            <a:off x="2992582" y="5237018"/>
            <a:ext cx="3200400" cy="685800"/>
          </a:xfrm>
          <a:prstGeom prst="ellipse">
            <a:avLst/>
          </a:prstGeom>
          <a:solidFill>
            <a:schemeClr val="tx2">
              <a:lumMod val="20000"/>
              <a:lumOff val="80000"/>
            </a:schemeClr>
          </a:solidFill>
          <a:ln w="9525">
            <a:solidFill>
              <a:schemeClr val="tx1"/>
            </a:solidFill>
            <a:round/>
            <a:headEnd/>
            <a:tailEnd/>
          </a:ln>
          <a:effectLst/>
        </p:spPr>
        <p:txBody>
          <a:bodyPr wrap="none" anchor="ctr"/>
          <a:lstStyle/>
          <a:p>
            <a:r>
              <a:rPr lang="en-US" sz="3200" b="1" dirty="0" err="1"/>
              <a:t>ancol</a:t>
            </a:r>
            <a:r>
              <a:rPr lang="en-US" sz="3200" b="1" dirty="0"/>
              <a:t> </a:t>
            </a:r>
            <a:r>
              <a:rPr lang="en-US" sz="3200" b="1" dirty="0" err="1"/>
              <a:t>đa</a:t>
            </a:r>
            <a:r>
              <a:rPr lang="en-US" sz="3200" b="1" dirty="0"/>
              <a:t> </a:t>
            </a:r>
            <a:r>
              <a:rPr lang="en-US" sz="3200" b="1" dirty="0" err="1"/>
              <a:t>chức</a:t>
            </a:r>
            <a:endParaRPr lang="en-US" sz="3200" b="1" dirty="0"/>
          </a:p>
        </p:txBody>
      </p:sp>
      <p:sp>
        <p:nvSpPr>
          <p:cNvPr id="17419" name="Rectangle 51"/>
          <p:cNvSpPr>
            <a:spLocks noChangeArrowheads="1"/>
          </p:cNvSpPr>
          <p:nvPr/>
        </p:nvSpPr>
        <p:spPr bwMode="auto">
          <a:xfrm>
            <a:off x="-34636" y="1066800"/>
            <a:ext cx="365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4775" indent="4763" algn="l">
              <a:lnSpc>
                <a:spcPct val="90000"/>
              </a:lnSpc>
              <a:spcBef>
                <a:spcPct val="20000"/>
              </a:spcBef>
            </a:pPr>
            <a:r>
              <a:rPr lang="en-US" sz="2800" b="1" dirty="0" err="1" smtClean="0">
                <a:solidFill>
                  <a:srgbClr val="FF0000"/>
                </a:solidFill>
                <a:latin typeface="VNI-Times" pitchFamily="2" charset="0"/>
              </a:rPr>
              <a:t>Daïng</a:t>
            </a:r>
            <a:r>
              <a:rPr lang="en-US" sz="2800" b="1" dirty="0" smtClean="0">
                <a:solidFill>
                  <a:srgbClr val="FF0000"/>
                </a:solidFill>
                <a:latin typeface="VNI-Times" pitchFamily="2" charset="0"/>
              </a:rPr>
              <a:t> </a:t>
            </a:r>
            <a:r>
              <a:rPr lang="en-US" sz="2800" b="1" dirty="0" err="1">
                <a:solidFill>
                  <a:srgbClr val="FF0000"/>
                </a:solidFill>
                <a:latin typeface="VNI-Times" pitchFamily="2" charset="0"/>
              </a:rPr>
              <a:t>maïch</a:t>
            </a:r>
            <a:r>
              <a:rPr lang="en-US" sz="2800" b="1" dirty="0">
                <a:solidFill>
                  <a:srgbClr val="FF0000"/>
                </a:solidFill>
                <a:latin typeface="VNI-Times" pitchFamily="2" charset="0"/>
              </a:rPr>
              <a:t> </a:t>
            </a:r>
            <a:r>
              <a:rPr lang="en-US" sz="2800" b="1" dirty="0" err="1">
                <a:solidFill>
                  <a:srgbClr val="FF0000"/>
                </a:solidFill>
                <a:latin typeface="VNI-Times" pitchFamily="2" charset="0"/>
              </a:rPr>
              <a:t>hôû</a:t>
            </a:r>
            <a:endParaRPr lang="en-US" sz="2800" b="1" dirty="0">
              <a:solidFill>
                <a:srgbClr val="FF0000"/>
              </a:solidFill>
              <a:latin typeface="VNI-Times" pitchFamily="2" charset="0"/>
            </a:endParaRPr>
          </a:p>
        </p:txBody>
      </p:sp>
      <p:grpSp>
        <p:nvGrpSpPr>
          <p:cNvPr id="49204" name="Group 52"/>
          <p:cNvGrpSpPr>
            <a:grpSpLocks/>
          </p:cNvGrpSpPr>
          <p:nvPr/>
        </p:nvGrpSpPr>
        <p:grpSpPr bwMode="auto">
          <a:xfrm>
            <a:off x="2570018" y="2154238"/>
            <a:ext cx="4876800" cy="1177926"/>
            <a:chOff x="576" y="1680"/>
            <a:chExt cx="3072" cy="742"/>
          </a:xfrm>
        </p:grpSpPr>
        <p:sp>
          <p:nvSpPr>
            <p:cNvPr id="17421" name="Text Box 53"/>
            <p:cNvSpPr txBox="1">
              <a:spLocks noChangeArrowheads="1"/>
            </p:cNvSpPr>
            <p:nvPr/>
          </p:nvSpPr>
          <p:spPr bwMode="auto">
            <a:xfrm>
              <a:off x="576" y="1680"/>
              <a:ext cx="307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3200" b="1" dirty="0"/>
                <a:t> C</a:t>
              </a:r>
              <a:r>
                <a:rPr lang="en-US" sz="3200" dirty="0"/>
                <a:t>H</a:t>
              </a:r>
              <a:r>
                <a:rPr lang="en-US" sz="3200" baseline="-25000" dirty="0"/>
                <a:t>2</a:t>
              </a:r>
              <a:r>
                <a:rPr lang="en-US" sz="3200" dirty="0"/>
                <a:t>-CH-CH-CH-CH-</a:t>
              </a:r>
              <a:r>
                <a:rPr lang="en-US" sz="3200" dirty="0">
                  <a:solidFill>
                    <a:srgbClr val="FF0000"/>
                  </a:solidFill>
                </a:rPr>
                <a:t>CHO</a:t>
              </a:r>
            </a:p>
          </p:txBody>
        </p:sp>
        <p:grpSp>
          <p:nvGrpSpPr>
            <p:cNvPr id="17422" name="Group 54"/>
            <p:cNvGrpSpPr>
              <a:grpSpLocks/>
            </p:cNvGrpSpPr>
            <p:nvPr/>
          </p:nvGrpSpPr>
          <p:grpSpPr bwMode="auto">
            <a:xfrm>
              <a:off x="672" y="1968"/>
              <a:ext cx="2256" cy="454"/>
              <a:chOff x="672" y="1968"/>
              <a:chExt cx="2256" cy="454"/>
            </a:xfrm>
          </p:grpSpPr>
          <p:sp>
            <p:nvSpPr>
              <p:cNvPr id="17423" name="Line 55"/>
              <p:cNvSpPr>
                <a:spLocks noChangeShapeType="1"/>
              </p:cNvSpPr>
              <p:nvPr/>
            </p:nvSpPr>
            <p:spPr bwMode="auto">
              <a:xfrm>
                <a:off x="768" y="1968"/>
                <a:ext cx="0" cy="192"/>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24" name="Line 56"/>
              <p:cNvSpPr>
                <a:spLocks noChangeShapeType="1"/>
              </p:cNvSpPr>
              <p:nvPr/>
            </p:nvSpPr>
            <p:spPr bwMode="auto">
              <a:xfrm>
                <a:off x="1296" y="1968"/>
                <a:ext cx="0" cy="192"/>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25" name="Line 57"/>
              <p:cNvSpPr>
                <a:spLocks noChangeShapeType="1"/>
              </p:cNvSpPr>
              <p:nvPr/>
            </p:nvSpPr>
            <p:spPr bwMode="auto">
              <a:xfrm>
                <a:off x="1728" y="1968"/>
                <a:ext cx="0" cy="192"/>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26" name="Line 58"/>
              <p:cNvSpPr>
                <a:spLocks noChangeShapeType="1"/>
              </p:cNvSpPr>
              <p:nvPr/>
            </p:nvSpPr>
            <p:spPr bwMode="auto">
              <a:xfrm>
                <a:off x="2160" y="1968"/>
                <a:ext cx="0" cy="192"/>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27" name="Line 59"/>
              <p:cNvSpPr>
                <a:spLocks noChangeShapeType="1"/>
              </p:cNvSpPr>
              <p:nvPr/>
            </p:nvSpPr>
            <p:spPr bwMode="auto">
              <a:xfrm>
                <a:off x="2640" y="1968"/>
                <a:ext cx="0" cy="192"/>
              </a:xfrm>
              <a:prstGeom prst="line">
                <a:avLst/>
              </a:prstGeom>
              <a:noFill/>
              <a:ln w="381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28" name="Text Box 60"/>
              <p:cNvSpPr txBox="1">
                <a:spLocks noChangeArrowheads="1"/>
              </p:cNvSpPr>
              <p:nvPr/>
            </p:nvSpPr>
            <p:spPr bwMode="auto">
              <a:xfrm>
                <a:off x="672" y="2112"/>
                <a:ext cx="384"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3200" b="1" dirty="0">
                    <a:solidFill>
                      <a:srgbClr val="FF0000"/>
                    </a:solidFill>
                    <a:latin typeface="VNI-Times" pitchFamily="2" charset="0"/>
                  </a:rPr>
                  <a:t>OH</a:t>
                </a:r>
                <a:r>
                  <a:rPr lang="en-US" sz="1800" b="1" dirty="0">
                    <a:solidFill>
                      <a:srgbClr val="FF0000"/>
                    </a:solidFill>
                    <a:latin typeface="VNI-Times" pitchFamily="2" charset="0"/>
                  </a:rPr>
                  <a:t>         </a:t>
                </a:r>
              </a:p>
            </p:txBody>
          </p:sp>
          <p:sp>
            <p:nvSpPr>
              <p:cNvPr id="17429" name="Text Box 61"/>
              <p:cNvSpPr txBox="1">
                <a:spLocks noChangeArrowheads="1"/>
              </p:cNvSpPr>
              <p:nvPr/>
            </p:nvSpPr>
            <p:spPr bwMode="auto">
              <a:xfrm>
                <a:off x="1200" y="2112"/>
                <a:ext cx="384"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3200" b="1">
                    <a:solidFill>
                      <a:srgbClr val="FF0000"/>
                    </a:solidFill>
                    <a:latin typeface="VNI-Times" pitchFamily="2" charset="0"/>
                  </a:rPr>
                  <a:t>OH</a:t>
                </a:r>
                <a:r>
                  <a:rPr lang="en-US" sz="1800" b="1">
                    <a:solidFill>
                      <a:srgbClr val="FF0000"/>
                    </a:solidFill>
                    <a:latin typeface="VNI-Times" pitchFamily="2" charset="0"/>
                  </a:rPr>
                  <a:t>         </a:t>
                </a:r>
              </a:p>
            </p:txBody>
          </p:sp>
          <p:sp>
            <p:nvSpPr>
              <p:cNvPr id="17430" name="Text Box 62"/>
              <p:cNvSpPr txBox="1">
                <a:spLocks noChangeArrowheads="1"/>
              </p:cNvSpPr>
              <p:nvPr/>
            </p:nvSpPr>
            <p:spPr bwMode="auto">
              <a:xfrm>
                <a:off x="1632" y="2112"/>
                <a:ext cx="384"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3200" b="1" dirty="0">
                    <a:solidFill>
                      <a:srgbClr val="FF0000"/>
                    </a:solidFill>
                    <a:latin typeface="VNI-Times" pitchFamily="2" charset="0"/>
                  </a:rPr>
                  <a:t>OH</a:t>
                </a:r>
                <a:r>
                  <a:rPr lang="en-US" sz="1800" b="1" dirty="0">
                    <a:solidFill>
                      <a:srgbClr val="FF0000"/>
                    </a:solidFill>
                    <a:latin typeface="VNI-Times" pitchFamily="2" charset="0"/>
                  </a:rPr>
                  <a:t>         </a:t>
                </a:r>
              </a:p>
            </p:txBody>
          </p:sp>
          <p:sp>
            <p:nvSpPr>
              <p:cNvPr id="17431" name="Text Box 63"/>
              <p:cNvSpPr txBox="1">
                <a:spLocks noChangeArrowheads="1"/>
              </p:cNvSpPr>
              <p:nvPr/>
            </p:nvSpPr>
            <p:spPr bwMode="auto">
              <a:xfrm>
                <a:off x="2064" y="2112"/>
                <a:ext cx="384"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3200" b="1">
                    <a:solidFill>
                      <a:srgbClr val="FF0000"/>
                    </a:solidFill>
                    <a:latin typeface="VNI-Times" pitchFamily="2" charset="0"/>
                  </a:rPr>
                  <a:t>OH</a:t>
                </a:r>
                <a:r>
                  <a:rPr lang="en-US" sz="1800" b="1">
                    <a:solidFill>
                      <a:srgbClr val="FF0000"/>
                    </a:solidFill>
                    <a:latin typeface="VNI-Times" pitchFamily="2" charset="0"/>
                  </a:rPr>
                  <a:t>         </a:t>
                </a:r>
              </a:p>
            </p:txBody>
          </p:sp>
          <p:sp>
            <p:nvSpPr>
              <p:cNvPr id="17432" name="Text Box 64"/>
              <p:cNvSpPr txBox="1">
                <a:spLocks noChangeArrowheads="1"/>
              </p:cNvSpPr>
              <p:nvPr/>
            </p:nvSpPr>
            <p:spPr bwMode="auto">
              <a:xfrm>
                <a:off x="2544" y="2112"/>
                <a:ext cx="384"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3200" b="1">
                    <a:solidFill>
                      <a:srgbClr val="FF0000"/>
                    </a:solidFill>
                    <a:latin typeface="VNI-Times" pitchFamily="2" charset="0"/>
                  </a:rPr>
                  <a:t>OH</a:t>
                </a:r>
                <a:r>
                  <a:rPr lang="en-US" sz="1800" b="1">
                    <a:solidFill>
                      <a:srgbClr val="FF0000"/>
                    </a:solidFill>
                    <a:latin typeface="VNI-Times" pitchFamily="2" charset="0"/>
                  </a:rPr>
                  <a:t>         </a:t>
                </a:r>
              </a:p>
            </p:txBody>
          </p:sp>
        </p:grpSp>
      </p:grpSp>
      <p:pic>
        <p:nvPicPr>
          <p:cNvPr id="28" name="Picture 12" descr="top bar swoosh revised"/>
          <p:cNvPicPr>
            <a:picLocks noChangeAspect="1" noChangeArrowheads="1"/>
          </p:cNvPicPr>
          <p:nvPr/>
        </p:nvPicPr>
        <p:blipFill>
          <a:blip r:embed="rId2" cstate="print"/>
          <a:srcRect l="8847" t="16000"/>
          <a:stretch>
            <a:fillRect/>
          </a:stretch>
        </p:blipFill>
        <p:spPr bwMode="auto">
          <a:xfrm>
            <a:off x="609600" y="0"/>
            <a:ext cx="6281218" cy="400050"/>
          </a:xfrm>
          <a:prstGeom prst="rect">
            <a:avLst/>
          </a:prstGeom>
          <a:noFill/>
          <a:ln w="9525">
            <a:noFill/>
            <a:miter lim="800000"/>
            <a:headEnd/>
            <a:tailEnd/>
          </a:ln>
        </p:spPr>
      </p:pic>
      <p:pic>
        <p:nvPicPr>
          <p:cNvPr id="29" name="Picture 12" descr="top bar swoosh revised"/>
          <p:cNvPicPr>
            <a:picLocks noChangeAspect="1" noChangeArrowheads="1"/>
          </p:cNvPicPr>
          <p:nvPr/>
        </p:nvPicPr>
        <p:blipFill>
          <a:blip r:embed="rId2"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33"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34"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22</a:t>
            </a:fld>
            <a:r>
              <a:rPr lang="en-US" sz="1600" b="1" dirty="0" smtClean="0">
                <a:solidFill>
                  <a:srgbClr val="002060"/>
                </a:solidFill>
              </a:rPr>
              <a:t>/27</a:t>
            </a:r>
            <a:endParaRPr lang="en-US" sz="1600" b="1" dirty="0">
              <a:solidFill>
                <a:srgbClr val="002060"/>
              </a:solidFill>
            </a:endParaRPr>
          </a:p>
        </p:txBody>
      </p:sp>
      <p:sp>
        <p:nvSpPr>
          <p:cNvPr id="35" name="Rectangle 34">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6"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7535426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9195"/>
                                        </p:tgtEl>
                                        <p:attrNameLst>
                                          <p:attrName>style.visibility</p:attrName>
                                        </p:attrNameLst>
                                      </p:cBhvr>
                                      <p:to>
                                        <p:strVal val="visible"/>
                                      </p:to>
                                    </p:set>
                                    <p:animEffect transition="in" filter="blinds(horizontal)">
                                      <p:cBhvr>
                                        <p:cTn id="7" dur="500"/>
                                        <p:tgtEl>
                                          <p:spTgt spid="49195"/>
                                        </p:tgtEl>
                                      </p:cBhvr>
                                    </p:animEffect>
                                  </p:childTnLst>
                                </p:cTn>
                              </p:par>
                              <p:par>
                                <p:cTn id="8" presetID="3" presetClass="entr" presetSubtype="10" fill="hold" nodeType="withEffect">
                                  <p:stCondLst>
                                    <p:cond delay="0"/>
                                  </p:stCondLst>
                                  <p:childTnLst>
                                    <p:set>
                                      <p:cBhvr>
                                        <p:cTn id="9" dur="1" fill="hold">
                                          <p:stCondLst>
                                            <p:cond delay="0"/>
                                          </p:stCondLst>
                                        </p:cTn>
                                        <p:tgtEl>
                                          <p:spTgt spid="49204"/>
                                        </p:tgtEl>
                                        <p:attrNameLst>
                                          <p:attrName>style.visibility</p:attrName>
                                        </p:attrNameLst>
                                      </p:cBhvr>
                                      <p:to>
                                        <p:strVal val="visible"/>
                                      </p:to>
                                    </p:set>
                                    <p:animEffect transition="in" filter="blinds(horizontal)">
                                      <p:cBhvr>
                                        <p:cTn id="10" dur="500"/>
                                        <p:tgtEl>
                                          <p:spTgt spid="4920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9193"/>
                                        </p:tgtEl>
                                        <p:attrNameLst>
                                          <p:attrName>style.visibility</p:attrName>
                                        </p:attrNameLst>
                                      </p:cBhvr>
                                      <p:to>
                                        <p:strVal val="visible"/>
                                      </p:to>
                                    </p:set>
                                    <p:animEffect transition="in" filter="checkerboard(across)">
                                      <p:cBhvr>
                                        <p:cTn id="15" dur="500"/>
                                        <p:tgtEl>
                                          <p:spTgt spid="49193"/>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49192"/>
                                        </p:tgtEl>
                                        <p:attrNameLst>
                                          <p:attrName>style.visibility</p:attrName>
                                        </p:attrNameLst>
                                      </p:cBhvr>
                                      <p:to>
                                        <p:strVal val="visible"/>
                                      </p:to>
                                    </p:set>
                                    <p:animEffect transition="in" filter="diamond(in)">
                                      <p:cBhvr>
                                        <p:cTn id="18" dur="800"/>
                                        <p:tgtEl>
                                          <p:spTgt spid="4919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9200"/>
                                        </p:tgtEl>
                                        <p:attrNameLst>
                                          <p:attrName>style.visibility</p:attrName>
                                        </p:attrNameLst>
                                      </p:cBhvr>
                                      <p:to>
                                        <p:strVal val="visible"/>
                                      </p:to>
                                    </p:set>
                                    <p:animEffect transition="in" filter="box(in)">
                                      <p:cBhvr>
                                        <p:cTn id="23" dur="500"/>
                                        <p:tgtEl>
                                          <p:spTgt spid="49200"/>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49199"/>
                                        </p:tgtEl>
                                        <p:attrNameLst>
                                          <p:attrName>style.visibility</p:attrName>
                                        </p:attrNameLst>
                                      </p:cBhvr>
                                      <p:to>
                                        <p:strVal val="visible"/>
                                      </p:to>
                                    </p:set>
                                    <p:animEffect transition="in" filter="box(in)">
                                      <p:cBhvr>
                                        <p:cTn id="26" dur="500"/>
                                        <p:tgtEl>
                                          <p:spTgt spid="49199"/>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49202"/>
                                        </p:tgtEl>
                                        <p:attrNameLst>
                                          <p:attrName>style.visibility</p:attrName>
                                        </p:attrNameLst>
                                      </p:cBhvr>
                                      <p:to>
                                        <p:strVal val="visible"/>
                                      </p:to>
                                    </p:set>
                                    <p:animEffect transition="in" filter="blinds(horizontal)">
                                      <p:cBhvr>
                                        <p:cTn id="29" dur="500"/>
                                        <p:tgtEl>
                                          <p:spTgt spid="49202"/>
                                        </p:tgtEl>
                                      </p:cBhvr>
                                    </p:animEffect>
                                  </p:childTnLst>
                                </p:cTn>
                              </p:par>
                              <p:par>
                                <p:cTn id="30" presetID="5" presetClass="entr" presetSubtype="10" fill="hold" grpId="0" nodeType="withEffect">
                                  <p:stCondLst>
                                    <p:cond delay="0"/>
                                  </p:stCondLst>
                                  <p:childTnLst>
                                    <p:set>
                                      <p:cBhvr>
                                        <p:cTn id="31" dur="1" fill="hold">
                                          <p:stCondLst>
                                            <p:cond delay="0"/>
                                          </p:stCondLst>
                                        </p:cTn>
                                        <p:tgtEl>
                                          <p:spTgt spid="49201"/>
                                        </p:tgtEl>
                                        <p:attrNameLst>
                                          <p:attrName>style.visibility</p:attrName>
                                        </p:attrNameLst>
                                      </p:cBhvr>
                                      <p:to>
                                        <p:strVal val="visible"/>
                                      </p:to>
                                    </p:set>
                                    <p:animEffect transition="in" filter="checkerboard(across)">
                                      <p:cBhvr>
                                        <p:cTn id="32" dur="500"/>
                                        <p:tgtEl>
                                          <p:spTgt spid="49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92" grpId="0" animBg="1"/>
      <p:bldP spid="49193" grpId="0" animBg="1"/>
      <p:bldP spid="49195" grpId="0" animBg="1"/>
      <p:bldP spid="49199" grpId="0" animBg="1"/>
      <p:bldP spid="49200" grpId="0" animBg="1"/>
      <p:bldP spid="49201" grpId="0" animBg="1"/>
      <p:bldP spid="4920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524000"/>
            <a:ext cx="8839200" cy="954107"/>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tế</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tồn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yếu</a:t>
            </a:r>
            <a:r>
              <a:rPr lang="en-US" sz="2800" dirty="0" smtClean="0">
                <a:solidFill>
                  <a:srgbClr val="002060"/>
                </a:solidFill>
                <a:latin typeface="Times New Roman" panose="02020603050405020304" pitchFamily="18" charset="0"/>
                <a:cs typeface="Times New Roman" panose="02020603050405020304" pitchFamily="18" charset="0"/>
              </a:rPr>
              <a:t> ở </a:t>
            </a:r>
            <a:r>
              <a:rPr lang="en-US" sz="2800" dirty="0" err="1" smtClean="0">
                <a:solidFill>
                  <a:srgbClr val="002060"/>
                </a:solidFill>
                <a:latin typeface="Times New Roman" panose="02020603050405020304" pitchFamily="18" charset="0"/>
                <a:cs typeface="Times New Roman" panose="02020603050405020304" pitchFamily="18" charset="0"/>
              </a:rPr>
              <a:t>hai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vòng</a:t>
            </a:r>
            <a:r>
              <a:rPr lang="en-US" sz="2800" dirty="0" smtClean="0">
                <a:solidFill>
                  <a:srgbClr val="002060"/>
                </a:solidFill>
                <a:latin typeface="Times New Roman" panose="02020603050405020304" pitchFamily="18" charset="0"/>
                <a:cs typeface="Times New Roman" panose="02020603050405020304" pitchFamily="18" charset="0"/>
              </a:rPr>
              <a:t>: </a:t>
            </a:r>
            <a:r>
              <a:rPr lang="el-GR" sz="2800" dirty="0" smtClean="0">
                <a:solidFill>
                  <a:srgbClr val="002060"/>
                </a:solidFill>
                <a:latin typeface="Times New Roman" panose="02020603050405020304" pitchFamily="18" charset="0"/>
                <a:cs typeface="Times New Roman" panose="02020603050405020304" pitchFamily="18" charset="0"/>
              </a:rPr>
              <a:t>α</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l-GR" sz="2800" dirty="0" smtClean="0">
                <a:solidFill>
                  <a:srgbClr val="002060"/>
                </a:solidFill>
                <a:latin typeface="Times New Roman" panose="02020603050405020304" pitchFamily="18" charset="0"/>
                <a:cs typeface="Times New Roman" panose="02020603050405020304" pitchFamily="18" charset="0"/>
              </a:rPr>
              <a:t>β</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glucozơ</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23</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a:blip r:embed="rId5"/>
          <a:stretch>
            <a:fillRect/>
          </a:stretch>
        </p:blipFill>
        <p:spPr>
          <a:xfrm>
            <a:off x="0" y="2590800"/>
            <a:ext cx="9087606" cy="2449950"/>
          </a:xfrm>
          <a:prstGeom prst="rect">
            <a:avLst/>
          </a:prstGeom>
        </p:spPr>
      </p:pic>
      <p:sp>
        <p:nvSpPr>
          <p:cNvPr id="4" name="Rectangle 3"/>
          <p:cNvSpPr/>
          <p:nvPr/>
        </p:nvSpPr>
        <p:spPr>
          <a:xfrm>
            <a:off x="381000" y="5501816"/>
            <a:ext cx="1965603" cy="523220"/>
          </a:xfrm>
          <a:prstGeom prst="rect">
            <a:avLst/>
          </a:prstGeom>
        </p:spPr>
        <p:txBody>
          <a:bodyPr wrap="none">
            <a:spAutoFit/>
          </a:bodyPr>
          <a:lstStyle/>
          <a:p>
            <a:r>
              <a:rPr lang="el-GR" sz="2800" dirty="0">
                <a:solidFill>
                  <a:srgbClr val="002060"/>
                </a:solidFill>
                <a:latin typeface="Times New Roman" panose="02020603050405020304" pitchFamily="18" charset="0"/>
                <a:cs typeface="Times New Roman" panose="02020603050405020304" pitchFamily="18" charset="0"/>
              </a:rPr>
              <a:t>α – </a:t>
            </a:r>
            <a:r>
              <a:rPr lang="vi-VN" sz="2800" dirty="0">
                <a:solidFill>
                  <a:srgbClr val="002060"/>
                </a:solidFill>
                <a:latin typeface="Times New Roman" panose="02020603050405020304" pitchFamily="18" charset="0"/>
                <a:cs typeface="Times New Roman" panose="02020603050405020304" pitchFamily="18" charset="0"/>
              </a:rPr>
              <a:t>glucozơ </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7023334" y="5486400"/>
            <a:ext cx="1811714" cy="523220"/>
          </a:xfrm>
          <a:prstGeom prst="rect">
            <a:avLst/>
          </a:prstGeom>
        </p:spPr>
        <p:txBody>
          <a:bodyPr wrap="none">
            <a:spAutoFit/>
          </a:bodyPr>
          <a:lstStyle/>
          <a:p>
            <a:r>
              <a:rPr lang="el-GR" sz="2800" dirty="0">
                <a:solidFill>
                  <a:srgbClr val="002060"/>
                </a:solidFill>
                <a:latin typeface="Times New Roman" panose="02020603050405020304" pitchFamily="18" charset="0"/>
                <a:cs typeface="Times New Roman" panose="02020603050405020304" pitchFamily="18" charset="0"/>
              </a:rPr>
              <a:t>β - </a:t>
            </a:r>
            <a:r>
              <a:rPr lang="vi-VN" sz="2800" dirty="0">
                <a:solidFill>
                  <a:srgbClr val="002060"/>
                </a:solidFill>
                <a:latin typeface="Times New Roman" panose="02020603050405020304" pitchFamily="18" charset="0"/>
                <a:cs typeface="Times New Roman" panose="02020603050405020304" pitchFamily="18" charset="0"/>
              </a:rPr>
              <a:t>glucozơ</a:t>
            </a:r>
          </a:p>
        </p:txBody>
      </p:sp>
      <p:sp>
        <p:nvSpPr>
          <p:cNvPr id="6" name="Rectangle 5"/>
          <p:cNvSpPr/>
          <p:nvPr/>
        </p:nvSpPr>
        <p:spPr>
          <a:xfrm>
            <a:off x="3505200" y="5501816"/>
            <a:ext cx="2375971"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mạch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hở</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17"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005125872"/>
      </p:ext>
    </p:extLst>
  </p:cSld>
  <p:clrMapOvr>
    <a:masterClrMapping/>
  </p:clrMapOvr>
  <p:transition advClick="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24</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1003300" y="1937193"/>
            <a:ext cx="6934200" cy="584775"/>
          </a:xfrm>
          <a:prstGeom prst="rect">
            <a:avLst/>
          </a:prstGeom>
        </p:spPr>
        <p:txBody>
          <a:bodyPr wrap="square">
            <a:spAutoFit/>
          </a:bodyPr>
          <a:lstStyle/>
          <a:p>
            <a:pPr marR="31115" algn="just">
              <a:spcBef>
                <a:spcPts val="600"/>
              </a:spcBef>
              <a:spcAft>
                <a:spcPts val="0"/>
              </a:spcAft>
            </a:pPr>
            <a:r>
              <a:rPr lang="en-US" sz="3200" b="1" dirty="0">
                <a:latin typeface="Times New Roman" panose="02020603050405020304" pitchFamily="18" charset="0"/>
                <a:ea typeface="Times New Roman" panose="02020603050405020304" pitchFamily="18" charset="0"/>
              </a:rPr>
              <a:t>3.1. Tính </a:t>
            </a:r>
            <a:r>
              <a:rPr lang="en-US" sz="3200" b="1" dirty="0" err="1">
                <a:latin typeface="Times New Roman" panose="02020603050405020304" pitchFamily="18" charset="0"/>
                <a:ea typeface="Times New Roman" panose="02020603050405020304" pitchFamily="18" charset="0"/>
              </a:rPr>
              <a:t>chất</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ancol</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đa</a:t>
            </a:r>
            <a:r>
              <a:rPr lang="en-US" sz="3200" b="1" dirty="0">
                <a:latin typeface="Times New Roman" panose="02020603050405020304" pitchFamily="18" charset="0"/>
                <a:ea typeface="Times New Roman" panose="02020603050405020304" pitchFamily="18" charset="0"/>
              </a:rPr>
              <a:t> </a:t>
            </a:r>
            <a:r>
              <a:rPr lang="en-US" sz="3200" b="1" dirty="0" err="1" smtClean="0">
                <a:latin typeface="Times New Roman" panose="02020603050405020304" pitchFamily="18" charset="0"/>
                <a:ea typeface="Times New Roman" panose="02020603050405020304" pitchFamily="18" charset="0"/>
              </a:rPr>
              <a:t>chức</a:t>
            </a:r>
            <a:endParaRPr lang="en-US" sz="3200" dirty="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03300" y="3360567"/>
            <a:ext cx="6934200" cy="584775"/>
          </a:xfrm>
          <a:prstGeom prst="rect">
            <a:avLst/>
          </a:prstGeom>
        </p:spPr>
        <p:txBody>
          <a:bodyPr wrap="square">
            <a:spAutoFit/>
          </a:bodyPr>
          <a:lstStyle/>
          <a:p>
            <a:pPr marR="31115" algn="just">
              <a:spcBef>
                <a:spcPts val="600"/>
              </a:spcBef>
              <a:spcAft>
                <a:spcPts val="0"/>
              </a:spcAft>
            </a:pPr>
            <a:r>
              <a:rPr lang="en-US" sz="3200" b="1" dirty="0" smtClean="0">
                <a:latin typeface="Times New Roman" panose="02020603050405020304" pitchFamily="18" charset="0"/>
                <a:ea typeface="Times New Roman" panose="02020603050405020304" pitchFamily="18" charset="0"/>
              </a:rPr>
              <a:t>3.2</a:t>
            </a:r>
            <a:r>
              <a:rPr lang="en-US" sz="3200" b="1" dirty="0">
                <a:latin typeface="Times New Roman" panose="02020603050405020304" pitchFamily="18" charset="0"/>
                <a:ea typeface="Times New Roman" panose="02020603050405020304" pitchFamily="18" charset="0"/>
              </a:rPr>
              <a:t>. Tính </a:t>
            </a:r>
            <a:r>
              <a:rPr lang="en-US" sz="3200" b="1" dirty="0" err="1">
                <a:latin typeface="Times New Roman" panose="02020603050405020304" pitchFamily="18" charset="0"/>
                <a:ea typeface="Times New Roman" panose="02020603050405020304" pitchFamily="18" charset="0"/>
              </a:rPr>
              <a:t>chất</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của</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anđehit</a:t>
            </a:r>
            <a:endParaRPr lang="en-US" sz="3200" dirty="0">
              <a:effectLst/>
              <a:latin typeface="Times New Roman" panose="02020603050405020304" pitchFamily="18" charset="0"/>
              <a:ea typeface="Times New Roman" panose="02020603050405020304" pitchFamily="18" charset="0"/>
            </a:endParaRPr>
          </a:p>
        </p:txBody>
      </p:sp>
      <p:sp>
        <p:nvSpPr>
          <p:cNvPr id="16" name="Rectangle 15"/>
          <p:cNvSpPr/>
          <p:nvPr/>
        </p:nvSpPr>
        <p:spPr>
          <a:xfrm>
            <a:off x="1003300" y="4689157"/>
            <a:ext cx="6934200" cy="584775"/>
          </a:xfrm>
          <a:prstGeom prst="rect">
            <a:avLst/>
          </a:prstGeom>
        </p:spPr>
        <p:txBody>
          <a:bodyPr wrap="square">
            <a:spAutoFit/>
          </a:bodyPr>
          <a:lstStyle/>
          <a:p>
            <a:pPr marR="31115" algn="just">
              <a:spcBef>
                <a:spcPts val="600"/>
              </a:spcBef>
              <a:spcAft>
                <a:spcPts val="0"/>
              </a:spcAft>
            </a:pPr>
            <a:r>
              <a:rPr lang="en-US" sz="3200" b="1" dirty="0" smtClean="0">
                <a:latin typeface="Times New Roman" panose="02020603050405020304" pitchFamily="18" charset="0"/>
                <a:ea typeface="Times New Roman" panose="02020603050405020304" pitchFamily="18" charset="0"/>
              </a:rPr>
              <a:t>3.3. </a:t>
            </a:r>
            <a:r>
              <a:rPr lang="en-US" sz="3200" b="1" dirty="0" err="1">
                <a:latin typeface="Times New Roman" panose="02020603050405020304" pitchFamily="18" charset="0"/>
                <a:ea typeface="Times New Roman" panose="02020603050405020304" pitchFamily="18" charset="0"/>
              </a:rPr>
              <a:t>Phản</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ứng</a:t>
            </a:r>
            <a:r>
              <a:rPr lang="en-US" sz="3200" b="1" dirty="0">
                <a:latin typeface="Times New Roman" panose="02020603050405020304" pitchFamily="18" charset="0"/>
                <a:ea typeface="Times New Roman" panose="02020603050405020304" pitchFamily="18" charset="0"/>
              </a:rPr>
              <a:t> </a:t>
            </a:r>
            <a:r>
              <a:rPr lang="en-US" sz="3200" b="1" dirty="0" err="1">
                <a:latin typeface="Times New Roman" panose="02020603050405020304" pitchFamily="18" charset="0"/>
                <a:ea typeface="Times New Roman" panose="02020603050405020304" pitchFamily="18" charset="0"/>
              </a:rPr>
              <a:t>lên</a:t>
            </a:r>
            <a:r>
              <a:rPr lang="en-US" sz="3200" b="1" dirty="0">
                <a:latin typeface="Times New Roman" panose="02020603050405020304" pitchFamily="18" charset="0"/>
                <a:ea typeface="Times New Roman" panose="02020603050405020304" pitchFamily="18" charset="0"/>
              </a:rPr>
              <a:t> men </a:t>
            </a:r>
            <a:endParaRPr lang="en-US" sz="3200" dirty="0">
              <a:effectLst/>
              <a:latin typeface="Times New Roman" panose="02020603050405020304" pitchFamily="18" charset="0"/>
              <a:ea typeface="Times New Roman" panose="02020603050405020304" pitchFamily="18" charset="0"/>
            </a:endParaRPr>
          </a:p>
        </p:txBody>
      </p:sp>
      <p:sp>
        <p:nvSpPr>
          <p:cNvPr id="17"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860048528"/>
      </p:ext>
    </p:extLst>
  </p:cSld>
  <p:clrMapOvr>
    <a:masterClrMapping/>
  </p:clrMapOvr>
  <p:transition advClick="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25</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304800" y="1031557"/>
            <a:ext cx="5611768" cy="523220"/>
          </a:xfrm>
          <a:prstGeom prst="rect">
            <a:avLst/>
          </a:prstGeom>
        </p:spPr>
        <p:txBody>
          <a:bodyPr wrap="square">
            <a:spAutoFit/>
          </a:bodyPr>
          <a:lstStyle/>
          <a:p>
            <a:pPr marR="31115" algn="just">
              <a:spcBef>
                <a:spcPts val="600"/>
              </a:spcBef>
              <a:spcAft>
                <a:spcPts val="0"/>
              </a:spcAft>
            </a:pPr>
            <a:r>
              <a:rPr lang="en-US" sz="2800" b="1" dirty="0">
                <a:latin typeface="Times New Roman" panose="02020603050405020304" pitchFamily="18" charset="0"/>
                <a:ea typeface="Times New Roman" panose="02020603050405020304" pitchFamily="18" charset="0"/>
              </a:rPr>
              <a:t>3.1. Tính </a:t>
            </a:r>
            <a:r>
              <a:rPr lang="en-US" sz="2800" b="1" dirty="0" err="1">
                <a:latin typeface="Times New Roman" panose="02020603050405020304" pitchFamily="18" charset="0"/>
                <a:ea typeface="Times New Roman" panose="02020603050405020304" pitchFamily="18" charset="0"/>
              </a:rPr>
              <a:t>chất</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ancol</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đa</a:t>
            </a:r>
            <a:r>
              <a:rPr lang="en-US" sz="2800" b="1" dirty="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chức</a:t>
            </a:r>
            <a:r>
              <a:rPr lang="en-US" sz="2800" b="1" dirty="0" smtClean="0">
                <a:latin typeface="Times New Roman" panose="02020603050405020304" pitchFamily="18" charset="0"/>
                <a:ea typeface="Times New Roman" panose="02020603050405020304" pitchFamily="18" charset="0"/>
              </a:rPr>
              <a:t> (2 </a:t>
            </a:r>
            <a:r>
              <a:rPr lang="en-US" sz="2800" b="1" dirty="0" err="1" smtClean="0">
                <a:latin typeface="Times New Roman" panose="02020603050405020304" pitchFamily="18" charset="0"/>
                <a:ea typeface="Times New Roman" panose="02020603050405020304" pitchFamily="18" charset="0"/>
              </a:rPr>
              <a:t>pư</a:t>
            </a:r>
            <a:r>
              <a:rPr lang="en-US" sz="2800" b="1" dirty="0" smtClean="0">
                <a:latin typeface="Times New Roman" panose="02020603050405020304" pitchFamily="18" charset="0"/>
                <a:ea typeface="Times New Roman" panose="02020603050405020304" pitchFamily="18" charset="0"/>
              </a:rPr>
              <a:t>)</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28" name="Rectangle 27"/>
          <p:cNvSpPr/>
          <p:nvPr/>
        </p:nvSpPr>
        <p:spPr>
          <a:xfrm>
            <a:off x="304800" y="1524000"/>
            <a:ext cx="8215951" cy="2257028"/>
          </a:xfrm>
          <a:prstGeom prst="rect">
            <a:avLst/>
          </a:prstGeom>
        </p:spPr>
        <p:txBody>
          <a:bodyPr wrap="square">
            <a:spAutoFit/>
          </a:bodyPr>
          <a:lstStyle/>
          <a:p>
            <a:pPr marR="31115" algn="just">
              <a:spcBef>
                <a:spcPts val="600"/>
              </a:spcBef>
              <a:spcAft>
                <a:spcPts val="0"/>
              </a:spcAf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3.1.1.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Tác</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Cu(OH)</a:t>
            </a:r>
            <a:r>
              <a:rPr lang="en-US" sz="2800" b="1"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R="31115" algn="just">
              <a:spcBef>
                <a:spcPts val="600"/>
              </a:spcBef>
              <a:spcAft>
                <a:spcPts val="0"/>
              </a:spcAft>
            </a:pP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ở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nhiệt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hòa</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tan Cu(OH)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đồng-glucozơ</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màu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xanh</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lam </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baseline="-25000" dirty="0" smtClean="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R="31115" algn="just">
              <a:spcBef>
                <a:spcPts val="600"/>
              </a:spcBef>
              <a:spcAft>
                <a:spcPts val="0"/>
              </a:spcAft>
            </a:pPr>
            <a:endParaRPr lang="en-US" sz="2800" b="1" baseline="-25000" dirty="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4" name="Group 3"/>
          <p:cNvGrpSpPr/>
          <p:nvPr/>
        </p:nvGrpSpPr>
        <p:grpSpPr>
          <a:xfrm>
            <a:off x="229072" y="5220552"/>
            <a:ext cx="8000525" cy="531695"/>
            <a:chOff x="411034" y="3733800"/>
            <a:chExt cx="8000525" cy="531695"/>
          </a:xfrm>
        </p:grpSpPr>
        <p:cxnSp>
          <p:nvCxnSpPr>
            <p:cNvPr id="24" name="Straight Arrow Connector 23"/>
            <p:cNvCxnSpPr/>
            <p:nvPr/>
          </p:nvCxnSpPr>
          <p:spPr>
            <a:xfrm>
              <a:off x="3886200"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 name="Rectangle 1"/>
            <p:cNvSpPr/>
            <p:nvPr/>
          </p:nvSpPr>
          <p:spPr>
            <a:xfrm>
              <a:off x="5016975" y="3733800"/>
              <a:ext cx="3394584"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C</a:t>
              </a:r>
              <a:r>
                <a:rPr lang="en-US" sz="2800" baseline="-25000" dirty="0">
                  <a:latin typeface="Times New Roman" panose="02020603050405020304" pitchFamily="18" charset="0"/>
                  <a:cs typeface="Times New Roman" panose="02020603050405020304" pitchFamily="18" charset="0"/>
                </a:rPr>
                <a:t>6</a:t>
              </a:r>
              <a:r>
                <a:rPr lang="en-US" sz="2800" dirty="0">
                  <a:solidFill>
                    <a:srgbClr val="FF0000"/>
                  </a:solidFill>
                  <a:latin typeface="Times New Roman" panose="02020603050405020304" pitchFamily="18" charset="0"/>
                  <a:cs typeface="Times New Roman" panose="02020603050405020304" pitchFamily="18" charset="0"/>
                </a:rPr>
                <a:t>H</a:t>
              </a:r>
              <a:r>
                <a:rPr lang="en-US" sz="2800" baseline="-25000" dirty="0">
                  <a:solidFill>
                    <a:srgbClr val="FF0000"/>
                  </a:solidFill>
                  <a:latin typeface="Times New Roman" panose="02020603050405020304" pitchFamily="18" charset="0"/>
                  <a:cs typeface="Times New Roman" panose="02020603050405020304" pitchFamily="18" charset="0"/>
                </a:rPr>
                <a:t>11</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Cu + 2H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a:t>
              </a:r>
            </a:p>
          </p:txBody>
        </p:sp>
        <p:sp>
          <p:nvSpPr>
            <p:cNvPr id="29" name="Rectangle 28"/>
            <p:cNvSpPr/>
            <p:nvPr/>
          </p:nvSpPr>
          <p:spPr>
            <a:xfrm>
              <a:off x="411034" y="3742275"/>
              <a:ext cx="3401893"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2C</a:t>
              </a:r>
              <a:r>
                <a:rPr lang="en-US" sz="2800" baseline="-25000" dirty="0">
                  <a:latin typeface="Times New Roman" panose="02020603050405020304" pitchFamily="18" charset="0"/>
                  <a:cs typeface="Times New Roman" panose="02020603050405020304" pitchFamily="18" charset="0"/>
                </a:rPr>
                <a:t>6</a:t>
              </a:r>
              <a:r>
                <a:rPr lang="en-US" sz="2800" dirty="0">
                  <a:solidFill>
                    <a:srgbClr val="FF0000"/>
                  </a:solidFill>
                  <a:latin typeface="Times New Roman" panose="02020603050405020304" pitchFamily="18" charset="0"/>
                  <a:cs typeface="Times New Roman" panose="02020603050405020304" pitchFamily="18" charset="0"/>
                </a:rPr>
                <a:t>H</a:t>
              </a:r>
              <a:r>
                <a:rPr lang="en-US" sz="2800" baseline="-25000" dirty="0">
                  <a:solidFill>
                    <a:srgbClr val="FF0000"/>
                  </a:solidFill>
                  <a:latin typeface="Times New Roman" panose="02020603050405020304" pitchFamily="18" charset="0"/>
                  <a:cs typeface="Times New Roman" panose="02020603050405020304" pitchFamily="18" charset="0"/>
                </a:rPr>
                <a:t>12</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Cu(OH)</a:t>
              </a:r>
              <a:r>
                <a:rPr lang="en-US" sz="2800" baseline="-25000" dirty="0" smtClean="0">
                  <a:latin typeface="Times New Roman" panose="02020603050405020304" pitchFamily="18" charset="0"/>
                  <a:cs typeface="Times New Roman" panose="02020603050405020304" pitchFamily="18" charset="0"/>
                </a:rPr>
                <a:t>2</a:t>
              </a:r>
              <a:endParaRPr lang="en-US" sz="2800" baseline="-25000" dirty="0">
                <a:latin typeface="Times New Roman" panose="02020603050405020304" pitchFamily="18" charset="0"/>
                <a:cs typeface="Times New Roman" panose="02020603050405020304" pitchFamily="18" charset="0"/>
              </a:endParaRPr>
            </a:p>
          </p:txBody>
        </p:sp>
      </p:grpSp>
      <p:pic>
        <p:nvPicPr>
          <p:cNvPr id="5" name="Picture 4"/>
          <p:cNvPicPr>
            <a:picLocks noChangeAspect="1"/>
          </p:cNvPicPr>
          <p:nvPr/>
        </p:nvPicPr>
        <p:blipFill rotWithShape="1">
          <a:blip r:embed="rId5"/>
          <a:srcRect l="11764" t="-20000" r="58823" b="4980"/>
          <a:stretch/>
        </p:blipFill>
        <p:spPr>
          <a:xfrm>
            <a:off x="8305800" y="2207870"/>
            <a:ext cx="762000" cy="4088316"/>
          </a:xfrm>
          <a:prstGeom prst="rect">
            <a:avLst/>
          </a:prstGeom>
        </p:spPr>
      </p:pic>
      <p:sp>
        <p:nvSpPr>
          <p:cNvPr id="6" name="Rectangle 5"/>
          <p:cNvSpPr/>
          <p:nvPr/>
        </p:nvSpPr>
        <p:spPr>
          <a:xfrm>
            <a:off x="3630965" y="4801365"/>
            <a:ext cx="3193503" cy="523220"/>
          </a:xfrm>
          <a:prstGeom prst="rect">
            <a:avLst/>
          </a:prstGeom>
        </p:spPr>
        <p:txBody>
          <a:bodyPr wrap="none">
            <a:spAutoFit/>
          </a:bodyPr>
          <a:lstStyle/>
          <a:p>
            <a:r>
              <a:rPr lang="vi-VN" sz="2800" b="1" dirty="0">
                <a:solidFill>
                  <a:srgbClr val="1909E5"/>
                </a:solidFill>
                <a:latin typeface="+mj-lt"/>
              </a:rPr>
              <a:t>phức đồng-glucozơ </a:t>
            </a:r>
            <a:endParaRPr lang="en-US" sz="2800" b="1" dirty="0">
              <a:solidFill>
                <a:srgbClr val="1909E5"/>
              </a:solidFill>
              <a:latin typeface="+mj-lt"/>
            </a:endParaRPr>
          </a:p>
        </p:txBody>
      </p:sp>
      <p:sp>
        <p:nvSpPr>
          <p:cNvPr id="3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9" name="Rectangle 8"/>
          <p:cNvSpPr/>
          <p:nvPr/>
        </p:nvSpPr>
        <p:spPr>
          <a:xfrm>
            <a:off x="364875" y="3643367"/>
            <a:ext cx="5408853"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2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r>
              <a:rPr lang="en-US" sz="2800" dirty="0" smtClean="0">
                <a:solidFill>
                  <a:srgbClr val="FF0000"/>
                </a:solidFill>
                <a:latin typeface="Times New Roman" panose="02020603050405020304" pitchFamily="18" charset="0"/>
                <a:cs typeface="Times New Roman" panose="02020603050405020304" pitchFamily="18" charset="0"/>
              </a:rPr>
              <a:t>H</a:t>
            </a:r>
            <a:r>
              <a:rPr lang="en-US" sz="2800" dirty="0" smtClean="0">
                <a:latin typeface="Times New Roman" panose="02020603050405020304" pitchFamily="18" charset="0"/>
                <a:cs typeface="Times New Roman" panose="02020603050405020304" pitchFamily="18" charset="0"/>
              </a:rPr>
              <a:t>[CHOH]</a:t>
            </a:r>
            <a:r>
              <a:rPr lang="en-US" sz="2800" baseline="-25000"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CHO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Cu(</a:t>
            </a:r>
            <a:r>
              <a:rPr lang="en-US" sz="2800" dirty="0" smtClean="0">
                <a:solidFill>
                  <a:srgbClr val="FF0000"/>
                </a:solidFill>
                <a:latin typeface="Times New Roman" panose="02020603050405020304" pitchFamily="18" charset="0"/>
                <a:cs typeface="Times New Roman" panose="02020603050405020304" pitchFamily="18" charset="0"/>
              </a:rPr>
              <a:t>OH)</a:t>
            </a:r>
            <a:r>
              <a:rPr lang="en-US" sz="2800" baseline="-25000" dirty="0" smtClean="0">
                <a:latin typeface="Times New Roman" panose="02020603050405020304" pitchFamily="18" charset="0"/>
                <a:cs typeface="Times New Roman" panose="02020603050405020304" pitchFamily="18" charset="0"/>
              </a:rPr>
              <a:t>2</a:t>
            </a:r>
            <a:endParaRPr lang="en-US" sz="2800" baseline="-25000" dirty="0">
              <a:latin typeface="Times New Roman" panose="02020603050405020304" pitchFamily="18" charset="0"/>
              <a:cs typeface="Times New Roman" panose="02020603050405020304" pitchFamily="18" charset="0"/>
            </a:endParaRPr>
          </a:p>
        </p:txBody>
      </p:sp>
      <p:sp>
        <p:nvSpPr>
          <p:cNvPr id="22" name="Rectangle 21"/>
          <p:cNvSpPr/>
          <p:nvPr/>
        </p:nvSpPr>
        <p:spPr>
          <a:xfrm>
            <a:off x="2972701" y="4278145"/>
            <a:ext cx="5474576"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O[CHOH]</a:t>
            </a:r>
            <a:r>
              <a:rPr lang="en-US" sz="2800" baseline="-25000"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CHO)</a:t>
            </a:r>
            <a:r>
              <a:rPr lang="en-US" sz="2800" baseline="-25000" dirty="0" smtClean="0">
                <a:latin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Cu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cs typeface="Times New Roman" panose="02020603050405020304" pitchFamily="18" charset="0"/>
            </a:endParaRPr>
          </a:p>
        </p:txBody>
      </p:sp>
      <p:cxnSp>
        <p:nvCxnSpPr>
          <p:cNvPr id="23" name="Straight Arrow Connector 22"/>
          <p:cNvCxnSpPr/>
          <p:nvPr/>
        </p:nvCxnSpPr>
        <p:spPr>
          <a:xfrm>
            <a:off x="5916568" y="3814747"/>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8" name="Rectangle 7"/>
          <p:cNvSpPr/>
          <p:nvPr/>
        </p:nvSpPr>
        <p:spPr>
          <a:xfrm>
            <a:off x="5930312" y="1031557"/>
            <a:ext cx="894156" cy="523220"/>
          </a:xfrm>
          <a:prstGeom prst="rect">
            <a:avLst/>
          </a:prstGeom>
        </p:spPr>
        <p:txBody>
          <a:bodyPr wrap="none">
            <a:spAutoFit/>
          </a:bodyPr>
          <a:lstStyle/>
          <a:p>
            <a:pPr marR="31115" algn="just">
              <a:spcBef>
                <a:spcPts val="600"/>
              </a:spcBef>
              <a:spcAft>
                <a:spcPts val="0"/>
              </a:spcAft>
            </a:pPr>
            <a:r>
              <a:rPr lang="en-US" sz="2800" b="1" dirty="0">
                <a:solidFill>
                  <a:srgbClr val="FF0000"/>
                </a:solidFill>
                <a:latin typeface="Times New Roman" panose="02020603050405020304" pitchFamily="18" charset="0"/>
                <a:ea typeface="Times New Roman" panose="02020603050405020304" pitchFamily="18" charset="0"/>
              </a:rPr>
              <a:t>-OH</a:t>
            </a:r>
            <a:endParaRPr lang="en-US" sz="28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0111504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xEl>
                                              <p:pRg st="1" end="1"/>
                                            </p:txEl>
                                          </p:spTgt>
                                        </p:tgtEl>
                                        <p:attrNameLst>
                                          <p:attrName>style.visibility</p:attrName>
                                        </p:attrNameLst>
                                      </p:cBhvr>
                                      <p:to>
                                        <p:strVal val="visible"/>
                                      </p:to>
                                    </p:set>
                                    <p:animEffect transition="in" filter="fade">
                                      <p:cBhvr>
                                        <p:cTn id="12" dur="500"/>
                                        <p:tgtEl>
                                          <p:spTgt spid="2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22"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26</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304800" y="1031557"/>
            <a:ext cx="6934200" cy="523220"/>
          </a:xfrm>
          <a:prstGeom prst="rect">
            <a:avLst/>
          </a:prstGeom>
        </p:spPr>
        <p:txBody>
          <a:bodyPr wrap="square">
            <a:spAutoFit/>
          </a:bodyPr>
          <a:lstStyle/>
          <a:p>
            <a:pPr marR="31115" algn="just">
              <a:spcBef>
                <a:spcPts val="600"/>
              </a:spcBef>
              <a:spcAft>
                <a:spcPts val="0"/>
              </a:spcAft>
            </a:pPr>
            <a:r>
              <a:rPr lang="en-US" sz="2800" b="1" dirty="0">
                <a:latin typeface="Times New Roman" panose="02020603050405020304" pitchFamily="18" charset="0"/>
                <a:ea typeface="Times New Roman" panose="02020603050405020304" pitchFamily="18" charset="0"/>
              </a:rPr>
              <a:t>3.1. Tính </a:t>
            </a:r>
            <a:r>
              <a:rPr lang="en-US" sz="2800" b="1" dirty="0" err="1">
                <a:latin typeface="Times New Roman" panose="02020603050405020304" pitchFamily="18" charset="0"/>
                <a:ea typeface="Times New Roman" panose="02020603050405020304" pitchFamily="18" charset="0"/>
              </a:rPr>
              <a:t>chất</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ancol</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đa</a:t>
            </a:r>
            <a:r>
              <a:rPr lang="en-US" sz="2800" b="1" dirty="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chức</a:t>
            </a:r>
            <a:endParaRPr lang="en-US" sz="2800" dirty="0">
              <a:effectLst/>
              <a:latin typeface="Times New Roman" panose="02020603050405020304" pitchFamily="18" charset="0"/>
              <a:ea typeface="Times New Roman" panose="02020603050405020304" pitchFamily="18" charset="0"/>
            </a:endParaRPr>
          </a:p>
        </p:txBody>
      </p:sp>
      <p:sp>
        <p:nvSpPr>
          <p:cNvPr id="28" name="Rectangle 27"/>
          <p:cNvSpPr/>
          <p:nvPr/>
        </p:nvSpPr>
        <p:spPr>
          <a:xfrm>
            <a:off x="304800" y="1524000"/>
            <a:ext cx="8382000" cy="1892826"/>
          </a:xfrm>
          <a:prstGeom prst="rect">
            <a:avLst/>
          </a:prstGeom>
        </p:spPr>
        <p:txBody>
          <a:bodyPr wrap="square">
            <a:spAutoFit/>
          </a:bodyPr>
          <a:lstStyle/>
          <a:p>
            <a:pPr marR="31115" algn="just">
              <a:spcBef>
                <a:spcPts val="600"/>
              </a:spcBef>
              <a:spcAft>
                <a:spcPts val="0"/>
              </a:spcAf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3.1.2.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Phản</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este</a:t>
            </a:r>
            <a:endParaRPr lang="en-US"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R="31115" algn="just">
              <a:spcBef>
                <a:spcPts val="600"/>
              </a:spcBef>
              <a:spcAft>
                <a:spcPts val="0"/>
              </a:spcAft>
            </a:pP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Khi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anhiđrit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axetic</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(CH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CO)</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O,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piriđin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este</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chứa</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5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axetat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C</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7</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O(OCOCH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5</a:t>
            </a:r>
            <a:endParaRPr lang="en-US" sz="2800" b="1" baseline="-25000" dirty="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152400" y="3962400"/>
            <a:ext cx="4572000"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C</a:t>
            </a:r>
            <a:r>
              <a:rPr lang="en-US" sz="2800" baseline="-25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7</a:t>
            </a:r>
            <a:r>
              <a:rPr lang="en-US" sz="2800" dirty="0">
                <a:latin typeface="Times New Roman" panose="02020603050405020304" pitchFamily="18" charset="0"/>
                <a:cs typeface="Times New Roman" panose="02020603050405020304" pitchFamily="18" charset="0"/>
              </a:rPr>
              <a:t>O(O</a:t>
            </a:r>
            <a:r>
              <a:rPr lang="en-US" sz="2800" dirty="0">
                <a:solidFill>
                  <a:srgbClr val="FF0000"/>
                </a:solidFill>
                <a:latin typeface="Times New Roman" panose="02020603050405020304" pitchFamily="18" charset="0"/>
                <a:cs typeface="Times New Roman" panose="02020603050405020304" pitchFamily="18" charset="0"/>
              </a:rPr>
              <a:t>H</a:t>
            </a:r>
            <a:r>
              <a:rPr lang="en-US" sz="2800" dirty="0">
                <a:latin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5(</a:t>
            </a:r>
            <a:r>
              <a:rPr lang="en-US" sz="2800" dirty="0" smtClean="0">
                <a:solidFill>
                  <a:srgbClr val="FF0000"/>
                </a:solidFill>
                <a:latin typeface="Times New Roman" panose="02020603050405020304" pitchFamily="18" charset="0"/>
                <a:cs typeface="Times New Roman" panose="02020603050405020304" pitchFamily="18" charset="0"/>
              </a:rPr>
              <a:t>CH</a:t>
            </a:r>
            <a:r>
              <a:rPr lang="en-US" sz="2800" baseline="-25000" dirty="0" smtClean="0">
                <a:solidFill>
                  <a:srgbClr val="FF0000"/>
                </a:solidFill>
                <a:latin typeface="Times New Roman" panose="02020603050405020304" pitchFamily="18" charset="0"/>
                <a:cs typeface="Times New Roman" panose="02020603050405020304" pitchFamily="18" charset="0"/>
              </a:rPr>
              <a:t>3</a:t>
            </a:r>
            <a:r>
              <a:rPr lang="en-US" sz="2800" dirty="0" smtClean="0">
                <a:solidFill>
                  <a:srgbClr val="FF0000"/>
                </a:solidFill>
                <a:latin typeface="Times New Roman" panose="02020603050405020304" pitchFamily="18" charset="0"/>
                <a:cs typeface="Times New Roman" panose="02020603050405020304" pitchFamily="18" charset="0"/>
              </a:rPr>
              <a:t>CO</a:t>
            </a:r>
            <a:r>
              <a:rPr lang="en-US" sz="2800" dirty="0" smtClean="0">
                <a:latin typeface="Times New Roman" panose="02020603050405020304" pitchFamily="18" charset="0"/>
                <a:cs typeface="Times New Roman" panose="02020603050405020304" pitchFamily="18" charset="0"/>
              </a:rPr>
              <a:t>)</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cs typeface="Times New Roman" panose="02020603050405020304" pitchFamily="18" charset="0"/>
            </a:endParaRPr>
          </a:p>
        </p:txBody>
      </p:sp>
      <p:sp>
        <p:nvSpPr>
          <p:cNvPr id="23" name="Rectangle 22"/>
          <p:cNvSpPr/>
          <p:nvPr/>
        </p:nvSpPr>
        <p:spPr>
          <a:xfrm>
            <a:off x="3505200" y="4655269"/>
            <a:ext cx="5181600" cy="523220"/>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7</a:t>
            </a:r>
            <a:r>
              <a:rPr lang="en-US" sz="2800" dirty="0" smtClean="0">
                <a:latin typeface="Times New Roman" panose="02020603050405020304" pitchFamily="18" charset="0"/>
                <a:cs typeface="Times New Roman" panose="02020603050405020304" pitchFamily="18" charset="0"/>
              </a:rPr>
              <a:t>O(O</a:t>
            </a:r>
            <a:r>
              <a:rPr lang="en-US" sz="2800" dirty="0" smtClean="0">
                <a:solidFill>
                  <a:srgbClr val="FF0000"/>
                </a:solidFill>
                <a:latin typeface="Times New Roman" panose="02020603050405020304" pitchFamily="18" charset="0"/>
                <a:cs typeface="Times New Roman" panose="02020603050405020304" pitchFamily="18" charset="0"/>
              </a:rPr>
              <a:t>OCCH</a:t>
            </a:r>
            <a:r>
              <a:rPr lang="en-US" sz="2800" baseline="-25000" dirty="0" smtClean="0">
                <a:solidFill>
                  <a:srgbClr val="FF0000"/>
                </a:solidFill>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a:t>
            </a:r>
            <a:r>
              <a:rPr lang="en-US" sz="2800" baseline="-25000" dirty="0" smtClean="0">
                <a:latin typeface="Times New Roman" panose="02020603050405020304" pitchFamily="18" charset="0"/>
                <a:cs typeface="Times New Roman" panose="02020603050405020304" pitchFamily="18" charset="0"/>
              </a:rPr>
              <a:t>5</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+ 5CH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COOH</a:t>
            </a:r>
          </a:p>
        </p:txBody>
      </p:sp>
      <p:grpSp>
        <p:nvGrpSpPr>
          <p:cNvPr id="33" name="Group 32"/>
          <p:cNvGrpSpPr/>
          <p:nvPr/>
        </p:nvGrpSpPr>
        <p:grpSpPr>
          <a:xfrm>
            <a:off x="4812220" y="3733800"/>
            <a:ext cx="1906861" cy="530797"/>
            <a:chOff x="5393791" y="4879403"/>
            <a:chExt cx="1375746" cy="530797"/>
          </a:xfrm>
        </p:grpSpPr>
        <p:cxnSp>
          <p:nvCxnSpPr>
            <p:cNvPr id="34" name="Straight Arrow Connector 3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5550337" y="4879403"/>
              <a:ext cx="1219200" cy="461665"/>
            </a:xfrm>
            <a:prstGeom prst="rect">
              <a:avLst/>
            </a:prstGeom>
            <a:noFill/>
          </p:spPr>
          <p:txBody>
            <a:bodyPr wrap="square" rtlCol="0">
              <a:spAutoFit/>
            </a:bodyPr>
            <a:lstStyle/>
            <a:p>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piriđin</a:t>
              </a:r>
              <a:endParaRPr lang="en-US" sz="2400" baseline="-25000" dirty="0">
                <a:latin typeface="Times New Roman" panose="02020603050405020304" pitchFamily="18" charset="0"/>
                <a:cs typeface="Times New Roman" panose="02020603050405020304" pitchFamily="18" charset="0"/>
              </a:endParaRPr>
            </a:p>
          </p:txBody>
        </p:sp>
      </p:grpSp>
      <p:sp>
        <p:nvSpPr>
          <p:cNvPr id="10" name="Rectangle 9"/>
          <p:cNvSpPr/>
          <p:nvPr/>
        </p:nvSpPr>
        <p:spPr>
          <a:xfrm>
            <a:off x="3886200" y="5181600"/>
            <a:ext cx="2188420"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Este </a:t>
            </a:r>
            <a:r>
              <a:rPr lang="en-US" sz="2400" dirty="0" err="1" smtClean="0">
                <a:latin typeface="Times New Roman" panose="02020603050405020304" pitchFamily="18" charset="0"/>
                <a:cs typeface="Times New Roman" panose="02020603050405020304" pitchFamily="18" charset="0"/>
              </a:rPr>
              <a:t>pentaaxetat</a:t>
            </a:r>
            <a:endParaRPr lang="en-US" sz="2400" dirty="0">
              <a:latin typeface="Times New Roman" panose="02020603050405020304" pitchFamily="18" charset="0"/>
              <a:cs typeface="Times New Roman" panose="02020603050405020304" pitchFamily="18" charset="0"/>
            </a:endParaRPr>
          </a:p>
        </p:txBody>
      </p:sp>
      <p:sp>
        <p:nvSpPr>
          <p:cNvPr id="36"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cxnSp>
        <p:nvCxnSpPr>
          <p:cNvPr id="38" name="Straight Arrow Connector 37"/>
          <p:cNvCxnSpPr/>
          <p:nvPr/>
        </p:nvCxnSpPr>
        <p:spPr>
          <a:xfrm>
            <a:off x="1804629" y="4953000"/>
            <a:ext cx="1395771"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6959389"/>
      </p:ext>
    </p:extLst>
  </p:cSld>
  <p:clrMapOvr>
    <a:masterClrMapping/>
  </p:clrMapOvr>
  <p:transition advClick="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27</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228600" y="1255931"/>
            <a:ext cx="5443161" cy="523220"/>
          </a:xfrm>
          <a:prstGeom prst="rect">
            <a:avLst/>
          </a:prstGeom>
        </p:spPr>
        <p:txBody>
          <a:bodyPr wrap="square">
            <a:spAutoFit/>
          </a:bodyPr>
          <a:lstStyle/>
          <a:p>
            <a:pPr marR="31115" algn="just">
              <a:spcBef>
                <a:spcPts val="600"/>
              </a:spcBef>
              <a:spcAft>
                <a:spcPts val="0"/>
              </a:spcAft>
            </a:pPr>
            <a:r>
              <a:rPr lang="en-US" sz="2800" b="1" dirty="0" smtClean="0">
                <a:latin typeface="Times New Roman" panose="02020603050405020304" pitchFamily="18" charset="0"/>
                <a:ea typeface="Times New Roman" panose="02020603050405020304" pitchFamily="18" charset="0"/>
              </a:rPr>
              <a:t>3.2. </a:t>
            </a:r>
            <a:r>
              <a:rPr lang="en-US" sz="2800" b="1" dirty="0" err="1" smtClean="0">
                <a:latin typeface="Times New Roman" panose="02020603050405020304" pitchFamily="18" charset="0"/>
                <a:ea typeface="Times New Roman" panose="02020603050405020304" pitchFamily="18" charset="0"/>
              </a:rPr>
              <a:t>Tính</a:t>
            </a:r>
            <a:r>
              <a:rPr lang="en-US" sz="2800" b="1" dirty="0" smtClean="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chất</a:t>
            </a:r>
            <a:r>
              <a:rPr lang="en-US" sz="2800" b="1" dirty="0" smtClean="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của</a:t>
            </a:r>
            <a:r>
              <a:rPr lang="en-US" sz="2800" b="1" dirty="0" smtClean="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anđehit</a:t>
            </a:r>
            <a:r>
              <a:rPr lang="en-US" sz="2800" b="1" dirty="0" smtClean="0">
                <a:latin typeface="Times New Roman" panose="02020603050405020304" pitchFamily="18" charset="0"/>
                <a:ea typeface="Times New Roman" panose="02020603050405020304" pitchFamily="18" charset="0"/>
              </a:rPr>
              <a:t>  (3 </a:t>
            </a:r>
            <a:r>
              <a:rPr lang="en-US" sz="2800" b="1" dirty="0" err="1" smtClean="0">
                <a:latin typeface="Times New Roman" panose="02020603050405020304" pitchFamily="18" charset="0"/>
                <a:ea typeface="Times New Roman" panose="02020603050405020304" pitchFamily="18" charset="0"/>
              </a:rPr>
              <a:t>pư</a:t>
            </a:r>
            <a:r>
              <a:rPr lang="en-US" sz="2800" b="1" dirty="0" smtClean="0">
                <a:latin typeface="Times New Roman" panose="02020603050405020304" pitchFamily="18" charset="0"/>
                <a:ea typeface="Times New Roman" panose="02020603050405020304" pitchFamily="18" charset="0"/>
              </a:rPr>
              <a:t>)</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2" name="TextBox 1"/>
          <p:cNvSpPr txBox="1"/>
          <p:nvPr/>
        </p:nvSpPr>
        <p:spPr>
          <a:xfrm>
            <a:off x="152400" y="1828800"/>
            <a:ext cx="853440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3.2.1. </a:t>
            </a:r>
            <a:r>
              <a:rPr lang="en-US" sz="2800" b="1" dirty="0" err="1" smtClean="0">
                <a:latin typeface="Times New Roman" panose="02020603050405020304" pitchFamily="18" charset="0"/>
                <a:cs typeface="Times New Roman" panose="02020603050405020304" pitchFamily="18" charset="0"/>
              </a:rPr>
              <a:t>Oxi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hóa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glucozơ</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bằng</a:t>
            </a:r>
            <a:r>
              <a:rPr lang="en-US" sz="2800" b="1" dirty="0" smtClean="0">
                <a:latin typeface="Times New Roman" panose="02020603050405020304" pitchFamily="18" charset="0"/>
                <a:cs typeface="Times New Roman" panose="02020603050405020304" pitchFamily="18" charset="0"/>
              </a:rPr>
              <a:t> dung </a:t>
            </a:r>
            <a:r>
              <a:rPr lang="en-US" sz="2800" b="1" dirty="0" err="1" smtClean="0">
                <a:latin typeface="Times New Roman" panose="02020603050405020304" pitchFamily="18" charset="0"/>
                <a:cs typeface="Times New Roman" panose="02020603050405020304" pitchFamily="18" charset="0"/>
              </a:rPr>
              <a:t>dịch</a:t>
            </a:r>
            <a:r>
              <a:rPr lang="en-US" sz="2800" b="1" dirty="0" smtClean="0">
                <a:latin typeface="Times New Roman" panose="02020603050405020304" pitchFamily="18" charset="0"/>
                <a:cs typeface="Times New Roman" panose="02020603050405020304" pitchFamily="18" charset="0"/>
              </a:rPr>
              <a:t> AgNO</a:t>
            </a:r>
            <a:r>
              <a:rPr lang="en-US" sz="2800" b="1" baseline="-25000" dirty="0" smtClean="0">
                <a:latin typeface="Times New Roman" panose="02020603050405020304" pitchFamily="18" charset="0"/>
                <a:cs typeface="Times New Roman" panose="02020603050405020304" pitchFamily="18" charset="0"/>
              </a:rPr>
              <a:t>3</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trong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amoniac</a:t>
            </a:r>
            <a:r>
              <a:rPr lang="en-US" sz="2800" b="1" dirty="0" smtClean="0">
                <a:latin typeface="Times New Roman" panose="02020603050405020304" pitchFamily="18" charset="0"/>
                <a:cs typeface="Times New Roman" panose="02020603050405020304" pitchFamily="18" charset="0"/>
              </a:rPr>
              <a:t> (NH</a:t>
            </a:r>
            <a:r>
              <a:rPr lang="en-US" sz="2800" b="1" baseline="-25000" dirty="0" smtClean="0">
                <a:latin typeface="Times New Roman" panose="02020603050405020304" pitchFamily="18" charset="0"/>
                <a:cs typeface="Times New Roman" panose="02020603050405020304" pitchFamily="18" charset="0"/>
              </a:rPr>
              <a:t>3</a:t>
            </a:r>
            <a:r>
              <a:rPr lang="en-US" sz="2800" b="1"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Phản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ứng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tráng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thành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amoni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gluconat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2494280" y="5815818"/>
            <a:ext cx="2494594" cy="523220"/>
          </a:xfrm>
          <a:prstGeom prst="rect">
            <a:avLst/>
          </a:prstGeom>
        </p:spPr>
        <p:txBody>
          <a:bodyPr wrap="none">
            <a:spAutoFit/>
          </a:bodyPr>
          <a:lstStyle/>
          <a:p>
            <a:r>
              <a:rPr lang="en-US" sz="2800" dirty="0" err="1">
                <a:latin typeface="Times New Roman" panose="02020603050405020304" pitchFamily="18" charset="0"/>
                <a:cs typeface="Times New Roman" panose="02020603050405020304" pitchFamily="18" charset="0"/>
              </a:rPr>
              <a:t>amoni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gluconat</a:t>
            </a:r>
            <a:r>
              <a:rPr lang="en-US" sz="2800" dirty="0">
                <a:latin typeface="Times New Roman" panose="02020603050405020304" pitchFamily="18" charset="0"/>
                <a:cs typeface="Times New Roman" panose="02020603050405020304" pitchFamily="18" charset="0"/>
              </a:rPr>
              <a:t> </a:t>
            </a:r>
          </a:p>
        </p:txBody>
      </p:sp>
      <p:sp>
        <p:nvSpPr>
          <p:cNvPr id="2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pSp>
        <p:nvGrpSpPr>
          <p:cNvPr id="7" name="Group 6"/>
          <p:cNvGrpSpPr/>
          <p:nvPr/>
        </p:nvGrpSpPr>
        <p:grpSpPr>
          <a:xfrm>
            <a:off x="304800" y="3492809"/>
            <a:ext cx="5924300" cy="474056"/>
            <a:chOff x="304800" y="3492809"/>
            <a:chExt cx="5924300" cy="474056"/>
          </a:xfrm>
        </p:grpSpPr>
        <p:grpSp>
          <p:nvGrpSpPr>
            <p:cNvPr id="17" name="Group 16"/>
            <p:cNvGrpSpPr/>
            <p:nvPr/>
          </p:nvGrpSpPr>
          <p:grpSpPr>
            <a:xfrm>
              <a:off x="4705100" y="3492809"/>
              <a:ext cx="1524000" cy="337810"/>
              <a:chOff x="533400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4000" y="5011628"/>
                <a:ext cx="1219200" cy="369332"/>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         t</a:t>
                </a:r>
                <a:r>
                  <a:rPr lang="en-US" baseline="30000" dirty="0" smtClean="0">
                    <a:latin typeface="Times New Roman" panose="02020603050405020304" pitchFamily="18" charset="0"/>
                    <a:cs typeface="Times New Roman" panose="02020603050405020304" pitchFamily="18" charset="0"/>
                  </a:rPr>
                  <a:t>o</a:t>
                </a:r>
                <a:endParaRPr lang="en-US" baseline="-25000" dirty="0">
                  <a:latin typeface="Times New Roman" panose="02020603050405020304" pitchFamily="18" charset="0"/>
                  <a:cs typeface="Times New Roman" panose="02020603050405020304" pitchFamily="18" charset="0"/>
                </a:endParaRPr>
              </a:p>
            </p:txBody>
          </p:sp>
        </p:grpSp>
        <p:sp>
          <p:nvSpPr>
            <p:cNvPr id="33" name="Rectangle 32"/>
            <p:cNvSpPr/>
            <p:nvPr/>
          </p:nvSpPr>
          <p:spPr>
            <a:xfrm>
              <a:off x="304800" y="3505200"/>
              <a:ext cx="4581703"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R - </a:t>
              </a:r>
              <a:r>
                <a:rPr lang="en-US" sz="2400" dirty="0" smtClean="0">
                  <a:solidFill>
                    <a:srgbClr val="FF0000"/>
                  </a:solidFill>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+ 2AgNO</a:t>
              </a:r>
              <a:r>
                <a:rPr lang="en-US" sz="2400" baseline="-25000" dirty="0" smtClean="0">
                  <a:latin typeface="Times New Roman" panose="02020603050405020304" pitchFamily="18" charset="0"/>
                  <a:cs typeface="Times New Roman" panose="02020603050405020304" pitchFamily="18" charset="0"/>
                </a:rPr>
                <a:t>3 </a:t>
              </a:r>
              <a:r>
                <a:rPr lang="en-US" sz="2400" dirty="0" smtClean="0">
                  <a:latin typeface="Times New Roman" panose="02020603050405020304" pitchFamily="18" charset="0"/>
                  <a:cs typeface="Times New Roman" panose="02020603050405020304" pitchFamily="18" charset="0"/>
                </a:rPr>
                <a:t>+ 3NH</a:t>
              </a:r>
              <a:r>
                <a:rPr lang="en-US" sz="2400" baseline="-25000" dirty="0" smtClean="0">
                  <a:latin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cs typeface="Times New Roman" panose="02020603050405020304" pitchFamily="18" charset="0"/>
                </a:rPr>
                <a:t> +H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 </a:t>
              </a:r>
              <a:endParaRPr lang="en-US" sz="2400" dirty="0">
                <a:latin typeface="Times New Roman" panose="02020603050405020304" pitchFamily="18" charset="0"/>
                <a:cs typeface="Times New Roman" panose="02020603050405020304" pitchFamily="18" charset="0"/>
              </a:endParaRPr>
            </a:p>
          </p:txBody>
        </p:sp>
      </p:grpSp>
      <p:sp>
        <p:nvSpPr>
          <p:cNvPr id="34" name="Rectangle 33"/>
          <p:cNvSpPr/>
          <p:nvPr/>
        </p:nvSpPr>
        <p:spPr>
          <a:xfrm>
            <a:off x="251518" y="4032365"/>
            <a:ext cx="4485523"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R - </a:t>
            </a:r>
            <a:r>
              <a:rPr lang="en-US" sz="2400" dirty="0" smtClean="0">
                <a:solidFill>
                  <a:srgbClr val="FF0000"/>
                </a:solidFill>
                <a:latin typeface="Times New Roman" panose="02020603050405020304" pitchFamily="18" charset="0"/>
                <a:cs typeface="Times New Roman" panose="02020603050405020304" pitchFamily="18" charset="0"/>
              </a:rPr>
              <a:t>COONH</a:t>
            </a:r>
            <a:r>
              <a:rPr lang="en-US" sz="2400" baseline="-25000" dirty="0" smtClean="0">
                <a:solidFill>
                  <a:srgbClr val="FF0000"/>
                </a:solidFill>
                <a:latin typeface="Times New Roman" panose="02020603050405020304" pitchFamily="18" charset="0"/>
                <a:cs typeface="Times New Roman" panose="02020603050405020304" pitchFamily="18" charset="0"/>
              </a:rPr>
              <a:t>4</a:t>
            </a:r>
            <a:r>
              <a:rPr lang="en-US" sz="2400" dirty="0" smtClean="0">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+ 2NH</a:t>
            </a:r>
            <a:r>
              <a:rPr lang="en-US" sz="2400" baseline="-25000" dirty="0" smtClean="0">
                <a:latin typeface="Times New Roman" panose="02020603050405020304" pitchFamily="18" charset="0"/>
                <a:cs typeface="Times New Roman" panose="02020603050405020304" pitchFamily="18" charset="0"/>
              </a:rPr>
              <a:t>4</a:t>
            </a:r>
            <a:r>
              <a:rPr lang="en-US" sz="2400" dirty="0" smtClean="0">
                <a:latin typeface="Times New Roman" panose="02020603050405020304" pitchFamily="18" charset="0"/>
                <a:cs typeface="Times New Roman" panose="02020603050405020304" pitchFamily="18" charset="0"/>
              </a:rPr>
              <a:t>NO</a:t>
            </a:r>
            <a:r>
              <a:rPr lang="en-US" sz="2400" baseline="-25000" dirty="0" smtClean="0">
                <a:latin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grpSp>
        <p:nvGrpSpPr>
          <p:cNvPr id="9" name="Group 8"/>
          <p:cNvGrpSpPr/>
          <p:nvPr/>
        </p:nvGrpSpPr>
        <p:grpSpPr>
          <a:xfrm>
            <a:off x="29308" y="4724400"/>
            <a:ext cx="8047892" cy="461665"/>
            <a:chOff x="29308" y="4724400"/>
            <a:chExt cx="6328977" cy="461665"/>
          </a:xfrm>
        </p:grpSpPr>
        <p:grpSp>
          <p:nvGrpSpPr>
            <p:cNvPr id="23" name="Group 22"/>
            <p:cNvGrpSpPr/>
            <p:nvPr/>
          </p:nvGrpSpPr>
          <p:grpSpPr>
            <a:xfrm>
              <a:off x="4815697" y="4816733"/>
              <a:ext cx="1219200" cy="369332"/>
              <a:chOff x="9663074" y="4474208"/>
              <a:chExt cx="1219200" cy="369332"/>
            </a:xfrm>
          </p:grpSpPr>
          <p:cxnSp>
            <p:nvCxnSpPr>
              <p:cNvPr id="24" name="Straight Arrow Connector 23"/>
              <p:cNvCxnSpPr/>
              <p:nvPr/>
            </p:nvCxnSpPr>
            <p:spPr>
              <a:xfrm>
                <a:off x="9804652" y="4671214"/>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9663074" y="4474208"/>
                <a:ext cx="1219200" cy="369332"/>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p:txBody>
          </p:sp>
        </p:grpSp>
        <p:sp>
          <p:nvSpPr>
            <p:cNvPr id="4" name="Rectangle 3"/>
            <p:cNvSpPr/>
            <p:nvPr/>
          </p:nvSpPr>
          <p:spPr>
            <a:xfrm>
              <a:off x="29308" y="4724400"/>
              <a:ext cx="6328977"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OH[CHOH]</a:t>
              </a:r>
              <a:r>
                <a:rPr lang="en-US" sz="2400" baseline="-25000" dirty="0" smtClean="0">
                  <a:latin typeface="Times New Roman" panose="02020603050405020304" pitchFamily="18" charset="0"/>
                  <a:cs typeface="Times New Roman" panose="02020603050405020304" pitchFamily="18" charset="0"/>
                </a:rPr>
                <a:t>4</a:t>
              </a:r>
              <a:r>
                <a:rPr lang="en-US" sz="2400" dirty="0" smtClean="0">
                  <a:solidFill>
                    <a:srgbClr val="FF0000"/>
                  </a:solidFill>
                  <a:latin typeface="Times New Roman" panose="02020603050405020304" pitchFamily="18" charset="0"/>
                  <a:cs typeface="Times New Roman" panose="02020603050405020304" pitchFamily="18" charset="0"/>
                </a:rPr>
                <a:t>CHO </a:t>
              </a:r>
              <a:r>
                <a:rPr lang="en-US" sz="2400" dirty="0" smtClean="0">
                  <a:latin typeface="Times New Roman" panose="02020603050405020304" pitchFamily="18" charset="0"/>
                  <a:cs typeface="Times New Roman" panose="02020603050405020304" pitchFamily="18" charset="0"/>
                </a:rPr>
                <a:t>+ 2AgNO</a:t>
              </a:r>
              <a:r>
                <a:rPr lang="en-US" sz="2400" baseline="-25000" dirty="0" smtClean="0">
                  <a:latin typeface="Times New Roman" panose="02020603050405020304" pitchFamily="18" charset="0"/>
                  <a:cs typeface="Times New Roman" panose="02020603050405020304" pitchFamily="18" charset="0"/>
                </a:rPr>
                <a:t>3 </a:t>
              </a:r>
              <a:r>
                <a:rPr lang="en-US" sz="2400" dirty="0" smtClean="0">
                  <a:latin typeface="Times New Roman" panose="02020603050405020304" pitchFamily="18" charset="0"/>
                  <a:cs typeface="Times New Roman" panose="02020603050405020304" pitchFamily="18" charset="0"/>
                </a:rPr>
                <a:t>+ 3NH</a:t>
              </a:r>
              <a:r>
                <a:rPr lang="en-US" sz="2400" baseline="-25000" dirty="0" smtClean="0">
                  <a:latin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cs typeface="Times New Roman" panose="02020603050405020304" pitchFamily="18" charset="0"/>
                </a:rPr>
                <a:t> +H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 </a:t>
              </a:r>
              <a:endParaRPr lang="en-US" sz="2400" dirty="0">
                <a:latin typeface="Times New Roman" panose="02020603050405020304" pitchFamily="18" charset="0"/>
                <a:cs typeface="Times New Roman" panose="02020603050405020304" pitchFamily="18" charset="0"/>
              </a:endParaRPr>
            </a:p>
          </p:txBody>
        </p:sp>
      </p:grpSp>
      <p:sp>
        <p:nvSpPr>
          <p:cNvPr id="28" name="Rectangle 27"/>
          <p:cNvSpPr/>
          <p:nvPr/>
        </p:nvSpPr>
        <p:spPr>
          <a:xfrm>
            <a:off x="57038" y="5323188"/>
            <a:ext cx="6404317"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OH[CHOH]</a:t>
            </a:r>
            <a:r>
              <a:rPr lang="en-US" sz="2400" baseline="-25000" dirty="0" smtClean="0">
                <a:latin typeface="Times New Roman" panose="02020603050405020304" pitchFamily="18" charset="0"/>
                <a:cs typeface="Times New Roman" panose="02020603050405020304" pitchFamily="18" charset="0"/>
              </a:rPr>
              <a:t>4</a:t>
            </a:r>
            <a:r>
              <a:rPr lang="en-US" sz="2400" dirty="0" smtClean="0">
                <a:solidFill>
                  <a:srgbClr val="FF0000"/>
                </a:solidFill>
                <a:latin typeface="Times New Roman" panose="02020603050405020304" pitchFamily="18" charset="0"/>
                <a:cs typeface="Times New Roman" panose="02020603050405020304" pitchFamily="18" charset="0"/>
              </a:rPr>
              <a:t>COONH</a:t>
            </a:r>
            <a:r>
              <a:rPr lang="en-US" sz="2400" baseline="-25000" dirty="0" smtClean="0">
                <a:solidFill>
                  <a:srgbClr val="FF0000"/>
                </a:solidFill>
                <a:latin typeface="Times New Roman" panose="02020603050405020304" pitchFamily="18" charset="0"/>
                <a:cs typeface="Times New Roman" panose="02020603050405020304" pitchFamily="18" charset="0"/>
              </a:rPr>
              <a:t>4</a:t>
            </a:r>
            <a:r>
              <a:rPr lang="en-US" sz="2400" dirty="0" smtClean="0">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+ 2NH</a:t>
            </a:r>
            <a:r>
              <a:rPr lang="en-US" sz="2400" baseline="-25000" dirty="0" smtClean="0">
                <a:latin typeface="Times New Roman" panose="02020603050405020304" pitchFamily="18" charset="0"/>
                <a:cs typeface="Times New Roman" panose="02020603050405020304" pitchFamily="18" charset="0"/>
              </a:rPr>
              <a:t>4</a:t>
            </a:r>
            <a:r>
              <a:rPr lang="en-US" sz="2400" dirty="0" smtClean="0">
                <a:latin typeface="Times New Roman" panose="02020603050405020304" pitchFamily="18" charset="0"/>
                <a:cs typeface="Times New Roman" panose="02020603050405020304" pitchFamily="18" charset="0"/>
              </a:rPr>
              <a:t>NO</a:t>
            </a:r>
            <a:r>
              <a:rPr lang="en-US" sz="2400" baseline="-25000" dirty="0" smtClean="0">
                <a:latin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35" name="TextBox 34"/>
          <p:cNvSpPr txBox="1"/>
          <p:nvPr/>
        </p:nvSpPr>
        <p:spPr>
          <a:xfrm>
            <a:off x="6266470" y="4711660"/>
            <a:ext cx="1524000" cy="313028"/>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         t</a:t>
            </a:r>
            <a:r>
              <a:rPr lang="en-US" baseline="30000" dirty="0" smtClean="0">
                <a:latin typeface="Times New Roman" panose="02020603050405020304" pitchFamily="18" charset="0"/>
                <a:cs typeface="Times New Roman" panose="02020603050405020304" pitchFamily="18" charset="0"/>
              </a:rPr>
              <a:t>o</a:t>
            </a:r>
            <a:endParaRPr lang="en-US" baseline="-25000" dirty="0">
              <a:latin typeface="Times New Roman" panose="02020603050405020304" pitchFamily="18" charset="0"/>
              <a:cs typeface="Times New Roman" panose="02020603050405020304" pitchFamily="18" charset="0"/>
            </a:endParaRPr>
          </a:p>
        </p:txBody>
      </p:sp>
      <p:pic>
        <p:nvPicPr>
          <p:cNvPr id="36" name="Picture 35"/>
          <p:cNvPicPr>
            <a:picLocks noChangeAspect="1"/>
          </p:cNvPicPr>
          <p:nvPr/>
        </p:nvPicPr>
        <p:blipFill rotWithShape="1">
          <a:blip r:embed="rId5"/>
          <a:srcRect l="38000" r="40667"/>
          <a:stretch/>
        </p:blipFill>
        <p:spPr>
          <a:xfrm>
            <a:off x="8223360" y="2809171"/>
            <a:ext cx="886144" cy="3392270"/>
          </a:xfrm>
          <a:prstGeom prst="rect">
            <a:avLst/>
          </a:prstGeom>
        </p:spPr>
      </p:pic>
      <p:sp>
        <p:nvSpPr>
          <p:cNvPr id="37" name="Action Button: Movie 36">
            <a:hlinkClick r:id="" action="ppaction://noaction" highlightClick="1"/>
          </p:cNvPr>
          <p:cNvSpPr/>
          <p:nvPr/>
        </p:nvSpPr>
        <p:spPr>
          <a:xfrm>
            <a:off x="6890818" y="5787944"/>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5" name="Rectangle 4"/>
          <p:cNvSpPr/>
          <p:nvPr/>
        </p:nvSpPr>
        <p:spPr>
          <a:xfrm>
            <a:off x="5650443" y="1255931"/>
            <a:ext cx="1153842" cy="523220"/>
          </a:xfrm>
          <a:prstGeom prst="rect">
            <a:avLst/>
          </a:prstGeom>
        </p:spPr>
        <p:txBody>
          <a:bodyPr wrap="none">
            <a:spAutoFit/>
          </a:bodyPr>
          <a:lstStyle/>
          <a:p>
            <a:pPr marR="31115" algn="just">
              <a:spcBef>
                <a:spcPts val="600"/>
              </a:spcBef>
              <a:spcAft>
                <a:spcPts val="0"/>
              </a:spcAft>
            </a:pPr>
            <a:r>
              <a:rPr lang="en-US" sz="2800" b="1" dirty="0">
                <a:solidFill>
                  <a:srgbClr val="FF0000"/>
                </a:solidFill>
                <a:latin typeface="Times New Roman" panose="02020603050405020304" pitchFamily="18" charset="0"/>
                <a:ea typeface="Times New Roman" panose="02020603050405020304" pitchFamily="18" charset="0"/>
              </a:rPr>
              <a:t>-CHO</a:t>
            </a:r>
            <a:endParaRPr lang="en-US" sz="28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66048615"/>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34" grpId="0"/>
      <p:bldP spid="28" grpId="0"/>
      <p:bldP spid="35" grpId="0"/>
      <p:bldP spid="37"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28</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228600" y="1255931"/>
            <a:ext cx="7335218" cy="523220"/>
          </a:xfrm>
          <a:prstGeom prst="rect">
            <a:avLst/>
          </a:prstGeom>
        </p:spPr>
        <p:txBody>
          <a:bodyPr wrap="square">
            <a:spAutoFit/>
          </a:bodyPr>
          <a:lstStyle/>
          <a:p>
            <a:pPr marR="31115" algn="just">
              <a:spcBef>
                <a:spcPts val="600"/>
              </a:spcBef>
              <a:spcAft>
                <a:spcPts val="0"/>
              </a:spcAft>
            </a:pPr>
            <a:r>
              <a:rPr lang="en-US" sz="2800" b="1" dirty="0" smtClean="0">
                <a:latin typeface="Times New Roman" panose="02020603050405020304" pitchFamily="18" charset="0"/>
                <a:ea typeface="Times New Roman" panose="02020603050405020304" pitchFamily="18" charset="0"/>
              </a:rPr>
              <a:t>3.2</a:t>
            </a:r>
            <a:r>
              <a:rPr lang="en-US" sz="2800" b="1" dirty="0">
                <a:latin typeface="Times New Roman" panose="02020603050405020304" pitchFamily="18" charset="0"/>
                <a:ea typeface="Times New Roman" panose="02020603050405020304" pitchFamily="18" charset="0"/>
              </a:rPr>
              <a:t>. Tính </a:t>
            </a:r>
            <a:r>
              <a:rPr lang="en-US" sz="2800" b="1" dirty="0" err="1">
                <a:latin typeface="Times New Roman" panose="02020603050405020304" pitchFamily="18" charset="0"/>
                <a:ea typeface="Times New Roman" panose="02020603050405020304" pitchFamily="18" charset="0"/>
              </a:rPr>
              <a:t>chất</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của</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anđehit</a:t>
            </a:r>
            <a:endParaRPr lang="en-US" sz="2800" dirty="0">
              <a:effectLst/>
              <a:latin typeface="Times New Roman" panose="02020603050405020304" pitchFamily="18" charset="0"/>
              <a:ea typeface="Times New Roman" panose="02020603050405020304" pitchFamily="18" charset="0"/>
            </a:endParaRPr>
          </a:p>
        </p:txBody>
      </p:sp>
      <p:sp>
        <p:nvSpPr>
          <p:cNvPr id="2" name="TextBox 1"/>
          <p:cNvSpPr txBox="1"/>
          <p:nvPr/>
        </p:nvSpPr>
        <p:spPr>
          <a:xfrm>
            <a:off x="152400" y="1828800"/>
            <a:ext cx="883920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3.2.2. </a:t>
            </a:r>
            <a:r>
              <a:rPr lang="en-US" sz="2800" b="1" dirty="0" err="1" smtClean="0">
                <a:latin typeface="Times New Roman" panose="02020603050405020304" pitchFamily="18" charset="0"/>
                <a:cs typeface="Times New Roman" panose="02020603050405020304" pitchFamily="18" charset="0"/>
              </a:rPr>
              <a:t>Oxi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hóa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glucozơ</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bằng</a:t>
            </a:r>
            <a:r>
              <a:rPr lang="en-US" sz="2800" b="1" dirty="0" smtClean="0">
                <a:latin typeface="Times New Roman" panose="02020603050405020304" pitchFamily="18" charset="0"/>
                <a:cs typeface="Times New Roman" panose="02020603050405020304" pitchFamily="18" charset="0"/>
              </a:rPr>
              <a:t> Cu(OH)</a:t>
            </a:r>
            <a:r>
              <a:rPr lang="en-US" sz="2800" b="1" baseline="-25000" dirty="0" smtClean="0">
                <a:latin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môi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trường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kiềm</a:t>
            </a:r>
            <a:r>
              <a:rPr lang="en-US" sz="2800"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Cu(OH)</a:t>
            </a:r>
            <a:r>
              <a:rPr lang="en-US" sz="2800" baseline="-25000" dirty="0" smtClean="0">
                <a:latin typeface="Times New Roman" panose="02020603050405020304" pitchFamily="18" charset="0"/>
                <a:cs typeface="Times New Roman" panose="02020603050405020304" pitchFamily="18" charset="0"/>
              </a:rPr>
              <a:t>2 </a:t>
            </a:r>
            <a:r>
              <a:rPr lang="en-US" sz="2800" dirty="0" err="1" smtClean="0">
                <a:latin typeface="Times New Roman" panose="02020603050405020304" pitchFamily="18" charset="0"/>
                <a:cs typeface="Times New Roman" panose="02020603050405020304" pitchFamily="18" charset="0"/>
              </a:rPr>
              <a:t>oxi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glucozơ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thành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natri</a:t>
            </a:r>
            <a:r>
              <a:rPr lang="en-US" sz="2800" dirty="0" smtClean="0">
                <a:latin typeface="Times New Roman" panose="02020603050405020304" pitchFamily="18" charset="0"/>
                <a:cs typeface="Times New Roman" panose="02020603050405020304" pitchFamily="18" charset="0"/>
              </a:rPr>
              <a:t> gluconate,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(I) </a:t>
            </a:r>
            <a:r>
              <a:rPr lang="en-US" sz="2800" dirty="0" err="1" smtClean="0">
                <a:latin typeface="Times New Roman" panose="02020603050405020304" pitchFamily="18" charset="0"/>
                <a:cs typeface="Times New Roman" panose="02020603050405020304" pitchFamily="18" charset="0"/>
              </a:rPr>
              <a:t>oxit</a:t>
            </a:r>
            <a:r>
              <a:rPr lang="en-US" sz="2800" dirty="0" smtClean="0">
                <a:latin typeface="Times New Roman" panose="02020603050405020304" pitchFamily="18" charset="0"/>
                <a:cs typeface="Times New Roman" panose="02020603050405020304" pitchFamily="18" charset="0"/>
              </a:rPr>
              <a:t> (Cu</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 </a:t>
            </a:r>
            <a:r>
              <a:rPr lang="en-US" sz="2800" dirty="0" err="1" smtClean="0">
                <a:latin typeface="Times New Roman" panose="02020603050405020304" pitchFamily="18" charset="0"/>
                <a:cs typeface="Times New Roman" panose="02020603050405020304" pitchFamily="18" charset="0"/>
              </a:rPr>
              <a:t>đỏ</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gạch</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grpSp>
        <p:nvGrpSpPr>
          <p:cNvPr id="8" name="Group 7"/>
          <p:cNvGrpSpPr/>
          <p:nvPr/>
        </p:nvGrpSpPr>
        <p:grpSpPr>
          <a:xfrm>
            <a:off x="304800" y="3438579"/>
            <a:ext cx="7467600" cy="1316340"/>
            <a:chOff x="304800" y="3438579"/>
            <a:chExt cx="7467600" cy="1316340"/>
          </a:xfrm>
        </p:grpSpPr>
        <p:grpSp>
          <p:nvGrpSpPr>
            <p:cNvPr id="7" name="Group 6"/>
            <p:cNvGrpSpPr/>
            <p:nvPr/>
          </p:nvGrpSpPr>
          <p:grpSpPr>
            <a:xfrm>
              <a:off x="304800" y="3438579"/>
              <a:ext cx="7467600" cy="559525"/>
              <a:chOff x="304800" y="3438579"/>
              <a:chExt cx="7467600" cy="559525"/>
            </a:xfrm>
          </p:grpSpPr>
          <p:grpSp>
            <p:nvGrpSpPr>
              <p:cNvPr id="17" name="Group 16"/>
              <p:cNvGrpSpPr/>
              <p:nvPr/>
            </p:nvGrpSpPr>
            <p:grpSpPr>
              <a:xfrm>
                <a:off x="6248400" y="3438579"/>
                <a:ext cx="1524000" cy="398572"/>
                <a:chOff x="533400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4000" y="5011628"/>
                  <a:ext cx="1219200" cy="369332"/>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         t</a:t>
                  </a:r>
                  <a:r>
                    <a:rPr lang="en-US" baseline="30000" dirty="0" smtClean="0">
                      <a:latin typeface="Times New Roman" panose="02020603050405020304" pitchFamily="18" charset="0"/>
                      <a:cs typeface="Times New Roman" panose="02020603050405020304" pitchFamily="18" charset="0"/>
                    </a:rPr>
                    <a:t>o</a:t>
                  </a:r>
                  <a:endParaRPr lang="en-US" baseline="-25000" dirty="0">
                    <a:latin typeface="Times New Roman" panose="02020603050405020304" pitchFamily="18" charset="0"/>
                    <a:cs typeface="Times New Roman" panose="02020603050405020304" pitchFamily="18" charset="0"/>
                  </a:endParaRPr>
                </a:p>
              </p:txBody>
            </p:sp>
          </p:grpSp>
          <p:sp>
            <p:nvSpPr>
              <p:cNvPr id="4" name="Rectangle 3"/>
              <p:cNvSpPr/>
              <p:nvPr/>
            </p:nvSpPr>
            <p:spPr>
              <a:xfrm>
                <a:off x="304800" y="3536439"/>
                <a:ext cx="5692584"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OH[CHOH]</a:t>
                </a:r>
                <a:r>
                  <a:rPr lang="en-US" sz="2400" baseline="-25000" dirty="0" smtClean="0">
                    <a:latin typeface="Times New Roman" panose="02020603050405020304" pitchFamily="18" charset="0"/>
                    <a:cs typeface="Times New Roman" panose="02020603050405020304" pitchFamily="18" charset="0"/>
                  </a:rPr>
                  <a:t>4</a:t>
                </a:r>
                <a:r>
                  <a:rPr lang="en-US" sz="2400" dirty="0" smtClean="0">
                    <a:solidFill>
                      <a:srgbClr val="FF0000"/>
                    </a:solidFill>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+ 2Cu(OH)</a:t>
                </a:r>
                <a:r>
                  <a:rPr lang="en-US" sz="2400" baseline="-25000" dirty="0" smtClean="0">
                    <a:latin typeface="Times New Roman" panose="02020603050405020304" pitchFamily="18" charset="0"/>
                    <a:cs typeface="Times New Roman" panose="02020603050405020304" pitchFamily="18" charset="0"/>
                  </a:rPr>
                  <a:t>2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NaOH</a:t>
                </a:r>
                <a:endParaRPr lang="en-US" sz="2400" dirty="0">
                  <a:latin typeface="Times New Roman" panose="02020603050405020304" pitchFamily="18" charset="0"/>
                  <a:cs typeface="Times New Roman" panose="02020603050405020304" pitchFamily="18" charset="0"/>
                </a:endParaRPr>
              </a:p>
            </p:txBody>
          </p:sp>
        </p:grpSp>
        <p:sp>
          <p:nvSpPr>
            <p:cNvPr id="28" name="Rectangle 27"/>
            <p:cNvSpPr/>
            <p:nvPr/>
          </p:nvSpPr>
          <p:spPr>
            <a:xfrm>
              <a:off x="486461" y="4293254"/>
              <a:ext cx="6819496"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OH[CHOH]</a:t>
              </a:r>
              <a:r>
                <a:rPr lang="en-US" sz="2400" baseline="-25000" dirty="0" smtClean="0">
                  <a:latin typeface="Times New Roman" panose="02020603050405020304" pitchFamily="18" charset="0"/>
                  <a:cs typeface="Times New Roman" panose="02020603050405020304" pitchFamily="18" charset="0"/>
                </a:rPr>
                <a:t>4</a:t>
              </a:r>
              <a:r>
                <a:rPr lang="en-US" sz="2400" dirty="0" smtClean="0">
                  <a:solidFill>
                    <a:srgbClr val="FF0000"/>
                  </a:solidFill>
                  <a:latin typeface="Times New Roman" panose="02020603050405020304" pitchFamily="18" charset="0"/>
                  <a:cs typeface="Times New Roman" panose="02020603050405020304" pitchFamily="18" charset="0"/>
                </a:rPr>
                <a:t>COONa </a:t>
              </a:r>
              <a:r>
                <a:rPr lang="en-US" sz="2400" dirty="0" smtClean="0">
                  <a:latin typeface="Times New Roman" panose="02020603050405020304" pitchFamily="18" charset="0"/>
                  <a:cs typeface="Times New Roman" panose="02020603050405020304" pitchFamily="18" charset="0"/>
                </a:rPr>
                <a:t>+ </a:t>
              </a:r>
              <a:r>
                <a:rPr lang="en-US" sz="2400" dirty="0" smtClean="0">
                  <a:solidFill>
                    <a:srgbClr val="FF0000"/>
                  </a:solidFill>
                  <a:latin typeface="Times New Roman" panose="02020603050405020304" pitchFamily="18" charset="0"/>
                  <a:cs typeface="Times New Roman" panose="02020603050405020304" pitchFamily="18" charset="0"/>
                </a:rPr>
                <a:t>Cu</a:t>
              </a:r>
              <a:r>
                <a:rPr lang="en-US" sz="2400" baseline="-25000" dirty="0" smtClean="0">
                  <a:solidFill>
                    <a:srgbClr val="FF0000"/>
                  </a:solidFill>
                  <a:latin typeface="Times New Roman" panose="02020603050405020304" pitchFamily="18" charset="0"/>
                  <a:cs typeface="Times New Roman" panose="02020603050405020304" pitchFamily="18" charset="0"/>
                </a:rPr>
                <a:t>2</a:t>
              </a:r>
              <a:r>
                <a:rPr lang="en-US" sz="2400" dirty="0" smtClean="0">
                  <a:solidFill>
                    <a:srgbClr val="FF0000"/>
                  </a:solidFill>
                  <a:latin typeface="Times New Roman" panose="02020603050405020304" pitchFamily="18" charset="0"/>
                  <a:cs typeface="Times New Roman" panose="02020603050405020304" pitchFamily="18" charset="0"/>
                </a:rPr>
                <a:t>O↓(</a:t>
              </a:r>
              <a:r>
                <a:rPr lang="en-US" sz="2400" dirty="0" err="1" smtClean="0">
                  <a:solidFill>
                    <a:srgbClr val="FF0000"/>
                  </a:solidFill>
                  <a:latin typeface="Times New Roman" panose="02020603050405020304" pitchFamily="18" charset="0"/>
                  <a:cs typeface="Times New Roman" panose="02020603050405020304" pitchFamily="18" charset="0"/>
                </a:rPr>
                <a:t>đỏ</a:t>
              </a:r>
              <a:r>
                <a:rPr lang="en-US" sz="2400" dirty="0" smtClean="0">
                  <a:solidFill>
                    <a:srgbClr val="FF0000"/>
                  </a:solidFill>
                  <a:latin typeface="Times New Roman" panose="02020603050405020304" pitchFamily="18" charset="0"/>
                  <a:cs typeface="Times New Roman" panose="02020603050405020304" pitchFamily="18" charset="0"/>
                </a:rPr>
                <a:t> </a:t>
              </a:r>
              <a:r>
                <a:rPr lang="en-US" sz="2400" dirty="0" err="1" smtClean="0">
                  <a:solidFill>
                    <a:srgbClr val="FF0000"/>
                  </a:solidFill>
                  <a:latin typeface="Times New Roman" panose="02020603050405020304" pitchFamily="18" charset="0"/>
                  <a:cs typeface="Times New Roman" panose="02020603050405020304" pitchFamily="18" charset="0"/>
                </a:rPr>
                <a:t>gạch</a:t>
              </a:r>
              <a:r>
                <a:rPr lang="en-US" sz="2400" dirty="0" smtClean="0">
                  <a:solidFill>
                    <a:srgbClr val="FF0000"/>
                  </a:solidFill>
                  <a:latin typeface="Times New Roman" panose="02020603050405020304" pitchFamily="18" charset="0"/>
                  <a:cs typeface="Times New Roman" panose="02020603050405020304" pitchFamily="18" charset="0"/>
                </a:rPr>
                <a:t>)</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+ 3H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 </a:t>
              </a:r>
              <a:endParaRPr lang="en-US" sz="2400" dirty="0">
                <a:latin typeface="Times New Roman" panose="02020603050405020304" pitchFamily="18" charset="0"/>
                <a:cs typeface="Times New Roman" panose="02020603050405020304" pitchFamily="18" charset="0"/>
              </a:endParaRPr>
            </a:p>
          </p:txBody>
        </p:sp>
      </p:grpSp>
      <p:sp>
        <p:nvSpPr>
          <p:cNvPr id="6" name="Rectangle 5"/>
          <p:cNvSpPr/>
          <p:nvPr/>
        </p:nvSpPr>
        <p:spPr>
          <a:xfrm>
            <a:off x="2458406" y="4879145"/>
            <a:ext cx="2255746" cy="523220"/>
          </a:xfrm>
          <a:prstGeom prst="rect">
            <a:avLst/>
          </a:prstGeom>
        </p:spPr>
        <p:txBody>
          <a:bodyPr wrap="none">
            <a:spAutoFit/>
          </a:bodyPr>
          <a:lstStyle/>
          <a:p>
            <a:r>
              <a:rPr lang="en-US" sz="2800" dirty="0" err="1" smtClean="0">
                <a:latin typeface="Times New Roman" panose="02020603050405020304" pitchFamily="18" charset="0"/>
                <a:cs typeface="Times New Roman" panose="02020603050405020304" pitchFamily="18" charset="0"/>
              </a:rPr>
              <a:t>natri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gluconat</a:t>
            </a:r>
            <a:r>
              <a:rPr lang="en-US" sz="2800" dirty="0">
                <a:latin typeface="Times New Roman" panose="02020603050405020304" pitchFamily="18" charset="0"/>
                <a:cs typeface="Times New Roman" panose="02020603050405020304" pitchFamily="18" charset="0"/>
              </a:rPr>
              <a:t> </a:t>
            </a:r>
          </a:p>
        </p:txBody>
      </p:sp>
      <p:sp>
        <p:nvSpPr>
          <p:cNvPr id="2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22" name="Picture 21"/>
          <p:cNvPicPr>
            <a:picLocks noChangeAspect="1"/>
          </p:cNvPicPr>
          <p:nvPr/>
        </p:nvPicPr>
        <p:blipFill rotWithShape="1">
          <a:blip r:embed="rId5"/>
          <a:srcRect l="69333" r="12000" b="14743"/>
          <a:stretch/>
        </p:blipFill>
        <p:spPr>
          <a:xfrm>
            <a:off x="8305800" y="3510856"/>
            <a:ext cx="838200" cy="2718128"/>
          </a:xfrm>
          <a:prstGeom prst="rect">
            <a:avLst/>
          </a:prstGeom>
        </p:spPr>
      </p:pic>
      <p:sp>
        <p:nvSpPr>
          <p:cNvPr id="23" name="Action Button: Movie 22">
            <a:hlinkClick r:id="" action="ppaction://noaction" highlightClick="1"/>
          </p:cNvPr>
          <p:cNvSpPr/>
          <p:nvPr/>
        </p:nvSpPr>
        <p:spPr>
          <a:xfrm>
            <a:off x="6531882" y="5536944"/>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95094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29</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228600" y="1255931"/>
            <a:ext cx="7335218" cy="523220"/>
          </a:xfrm>
          <a:prstGeom prst="rect">
            <a:avLst/>
          </a:prstGeom>
        </p:spPr>
        <p:txBody>
          <a:bodyPr wrap="square">
            <a:spAutoFit/>
          </a:bodyPr>
          <a:lstStyle/>
          <a:p>
            <a:pPr marR="31115" algn="just">
              <a:spcBef>
                <a:spcPts val="600"/>
              </a:spcBef>
              <a:spcAft>
                <a:spcPts val="0"/>
              </a:spcAft>
            </a:pPr>
            <a:r>
              <a:rPr lang="en-US" sz="2800" b="1" dirty="0" smtClean="0">
                <a:latin typeface="Times New Roman" panose="02020603050405020304" pitchFamily="18" charset="0"/>
                <a:ea typeface="Times New Roman" panose="02020603050405020304" pitchFamily="18" charset="0"/>
              </a:rPr>
              <a:t>3.2</a:t>
            </a:r>
            <a:r>
              <a:rPr lang="en-US" sz="2800" b="1" dirty="0">
                <a:latin typeface="Times New Roman" panose="02020603050405020304" pitchFamily="18" charset="0"/>
                <a:ea typeface="Times New Roman" panose="02020603050405020304" pitchFamily="18" charset="0"/>
              </a:rPr>
              <a:t>. Tính </a:t>
            </a:r>
            <a:r>
              <a:rPr lang="en-US" sz="2800" b="1" dirty="0" err="1">
                <a:latin typeface="Times New Roman" panose="02020603050405020304" pitchFamily="18" charset="0"/>
                <a:ea typeface="Times New Roman" panose="02020603050405020304" pitchFamily="18" charset="0"/>
              </a:rPr>
              <a:t>chất</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của</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anđehit</a:t>
            </a:r>
            <a:endParaRPr lang="en-US" sz="2800" dirty="0">
              <a:effectLst/>
              <a:latin typeface="Times New Roman" panose="02020603050405020304" pitchFamily="18" charset="0"/>
              <a:ea typeface="Times New Roman" panose="02020603050405020304" pitchFamily="18" charset="0"/>
            </a:endParaRPr>
          </a:p>
        </p:txBody>
      </p:sp>
      <p:sp>
        <p:nvSpPr>
          <p:cNvPr id="2" name="TextBox 1"/>
          <p:cNvSpPr txBox="1"/>
          <p:nvPr/>
        </p:nvSpPr>
        <p:spPr>
          <a:xfrm>
            <a:off x="152400" y="1828800"/>
            <a:ext cx="883920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3.2.3. </a:t>
            </a:r>
            <a:r>
              <a:rPr lang="en-US" sz="2800" b="1" dirty="0" err="1" smtClean="0">
                <a:latin typeface="Times New Roman" panose="02020603050405020304" pitchFamily="18" charset="0"/>
                <a:cs typeface="Times New Roman" panose="02020603050405020304" pitchFamily="18" charset="0"/>
              </a:rPr>
              <a:t>Khử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glucozơ</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bằng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hidro</a:t>
            </a:r>
            <a:r>
              <a:rPr lang="en-US" sz="2800" b="1"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Khi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hidro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dung </a:t>
            </a:r>
            <a:r>
              <a:rPr lang="en-US" sz="2800" dirty="0" err="1" smtClean="0">
                <a:latin typeface="Times New Roman" panose="02020603050405020304" pitchFamily="18" charset="0"/>
                <a:cs typeface="Times New Roman" panose="02020603050405020304" pitchFamily="18" charset="0"/>
              </a:rPr>
              <a:t>dịch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glucozơ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nóng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Ni làm </a:t>
            </a:r>
            <a:r>
              <a:rPr lang="en-US" sz="2800" dirty="0" err="1" smtClean="0">
                <a:latin typeface="Times New Roman" panose="02020603050405020304" pitchFamily="18" charset="0"/>
                <a:cs typeface="Times New Roman" panose="02020603050405020304" pitchFamily="18" charset="0"/>
              </a:rPr>
              <a:t>xúc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a:t>
            </a:r>
            <a:r>
              <a:rPr lang="en-US" sz="2800" dirty="0" smtClean="0">
                <a:latin typeface="Times New Roman" panose="02020603050405020304" pitchFamily="18" charset="0"/>
                <a:cs typeface="Times New Roman" panose="02020603050405020304" pitchFamily="18" charset="0"/>
              </a:rPr>
              <a:t> được </a:t>
            </a:r>
            <a:r>
              <a:rPr lang="en-US" sz="2800" dirty="0" err="1" smtClean="0">
                <a:latin typeface="Times New Roman" panose="02020603050405020304" pitchFamily="18" charset="0"/>
                <a:cs typeface="Times New Roman" panose="02020603050405020304" pitchFamily="18" charset="0"/>
              </a:rPr>
              <a:t>một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poliancol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gọi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sobitol</a:t>
            </a:r>
            <a:endParaRPr lang="en-US" sz="2800" dirty="0">
              <a:latin typeface="Times New Roman" panose="02020603050405020304" pitchFamily="18" charset="0"/>
              <a:cs typeface="Times New Roman" panose="02020603050405020304" pitchFamily="18" charset="0"/>
            </a:endParaRPr>
          </a:p>
        </p:txBody>
      </p:sp>
      <p:grpSp>
        <p:nvGrpSpPr>
          <p:cNvPr id="5" name="Group 4"/>
          <p:cNvGrpSpPr/>
          <p:nvPr/>
        </p:nvGrpSpPr>
        <p:grpSpPr>
          <a:xfrm>
            <a:off x="1278395" y="3213795"/>
            <a:ext cx="4055605" cy="576771"/>
            <a:chOff x="1354595" y="3438579"/>
            <a:chExt cx="4055605" cy="576771"/>
          </a:xfrm>
        </p:grpSpPr>
        <p:grpSp>
          <p:nvGrpSpPr>
            <p:cNvPr id="17" name="Group 16"/>
            <p:cNvGrpSpPr/>
            <p:nvPr/>
          </p:nvGrpSpPr>
          <p:grpSpPr>
            <a:xfrm>
              <a:off x="3886200" y="3438579"/>
              <a:ext cx="1524000" cy="398572"/>
              <a:chOff x="527304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273040" y="5011628"/>
                <a:ext cx="1219200" cy="369332"/>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       Ni, t</a:t>
                </a:r>
                <a:r>
                  <a:rPr lang="en-US" baseline="30000" dirty="0" smtClean="0">
                    <a:latin typeface="Times New Roman" panose="02020603050405020304" pitchFamily="18" charset="0"/>
                    <a:cs typeface="Times New Roman" panose="02020603050405020304" pitchFamily="18" charset="0"/>
                  </a:rPr>
                  <a:t>o</a:t>
                </a:r>
                <a:endParaRPr lang="en-US" baseline="-25000" dirty="0">
                  <a:latin typeface="Times New Roman" panose="02020603050405020304" pitchFamily="18" charset="0"/>
                  <a:cs typeface="Times New Roman" panose="02020603050405020304" pitchFamily="18" charset="0"/>
                </a:endParaRPr>
              </a:p>
            </p:txBody>
          </p:sp>
        </p:grpSp>
        <p:sp>
          <p:nvSpPr>
            <p:cNvPr id="4" name="Rectangle 3"/>
            <p:cNvSpPr/>
            <p:nvPr/>
          </p:nvSpPr>
          <p:spPr>
            <a:xfrm>
              <a:off x="1354595" y="3553685"/>
              <a:ext cx="1949573"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R - </a:t>
              </a:r>
              <a:r>
                <a:rPr lang="en-US" sz="2400" dirty="0" smtClean="0">
                  <a:solidFill>
                    <a:srgbClr val="FF0000"/>
                  </a:solidFill>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 H</a:t>
              </a:r>
              <a:r>
                <a:rPr lang="en-US" sz="2400" baseline="-25000" dirty="0" smtClean="0">
                  <a:latin typeface="Times New Roman" panose="02020603050405020304" pitchFamily="18" charset="0"/>
                  <a:cs typeface="Times New Roman" panose="02020603050405020304" pitchFamily="18" charset="0"/>
                </a:rPr>
                <a:t>2</a:t>
              </a:r>
              <a:endParaRPr lang="en-US" sz="2400" dirty="0">
                <a:latin typeface="Times New Roman" panose="02020603050405020304" pitchFamily="18" charset="0"/>
                <a:cs typeface="Times New Roman" panose="02020603050405020304" pitchFamily="18" charset="0"/>
              </a:endParaRPr>
            </a:p>
          </p:txBody>
        </p:sp>
      </p:grpSp>
      <p:sp>
        <p:nvSpPr>
          <p:cNvPr id="28" name="Rectangle 27"/>
          <p:cNvSpPr/>
          <p:nvPr/>
        </p:nvSpPr>
        <p:spPr>
          <a:xfrm>
            <a:off x="5638800" y="3311655"/>
            <a:ext cx="1622560"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R - </a:t>
            </a:r>
            <a:r>
              <a:rPr lang="en-US" sz="2400" dirty="0" smtClean="0">
                <a:solidFill>
                  <a:srgbClr val="FF0000"/>
                </a:solidFill>
                <a:latin typeface="Times New Roman" panose="02020603050405020304" pitchFamily="18" charset="0"/>
                <a:cs typeface="Times New Roman" panose="02020603050405020304" pitchFamily="18" charset="0"/>
              </a:rPr>
              <a:t>CH</a:t>
            </a:r>
            <a:r>
              <a:rPr lang="en-US" sz="2400" baseline="-25000" dirty="0" smtClean="0">
                <a:solidFill>
                  <a:srgbClr val="FF0000"/>
                </a:solidFill>
                <a:latin typeface="Times New Roman" panose="02020603050405020304" pitchFamily="18" charset="0"/>
                <a:cs typeface="Times New Roman" panose="02020603050405020304" pitchFamily="18" charset="0"/>
              </a:rPr>
              <a:t>2</a:t>
            </a:r>
            <a:r>
              <a:rPr lang="en-US" sz="2400" dirty="0" smtClean="0">
                <a:solidFill>
                  <a:srgbClr val="FF0000"/>
                </a:solidFill>
                <a:latin typeface="Times New Roman" panose="02020603050405020304" pitchFamily="18" charset="0"/>
                <a:cs typeface="Times New Roman" panose="02020603050405020304" pitchFamily="18" charset="0"/>
              </a:rPr>
              <a:t>OH</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261069" y="4876800"/>
            <a:ext cx="1160895" cy="523220"/>
          </a:xfrm>
          <a:prstGeom prst="rect">
            <a:avLst/>
          </a:prstGeom>
        </p:spPr>
        <p:txBody>
          <a:bodyPr wrap="none">
            <a:spAutoFit/>
          </a:bodyPr>
          <a:lstStyle/>
          <a:p>
            <a:r>
              <a:rPr lang="en-US" sz="2800" dirty="0" err="1" smtClean="0">
                <a:latin typeface="Times New Roman" panose="02020603050405020304" pitchFamily="18" charset="0"/>
                <a:cs typeface="Times New Roman" panose="02020603050405020304" pitchFamily="18" charset="0"/>
              </a:rPr>
              <a:t>sobitol</a:t>
            </a:r>
            <a:endParaRPr lang="en-US" sz="2800" dirty="0">
              <a:latin typeface="Times New Roman" panose="02020603050405020304" pitchFamily="18" charset="0"/>
              <a:cs typeface="Times New Roman" panose="02020603050405020304" pitchFamily="18" charset="0"/>
            </a:endParaRPr>
          </a:p>
        </p:txBody>
      </p:sp>
      <p:sp>
        <p:nvSpPr>
          <p:cNvPr id="29"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pSp>
        <p:nvGrpSpPr>
          <p:cNvPr id="23" name="Group 22"/>
          <p:cNvGrpSpPr/>
          <p:nvPr/>
        </p:nvGrpSpPr>
        <p:grpSpPr>
          <a:xfrm>
            <a:off x="80383" y="4191000"/>
            <a:ext cx="5105400" cy="559525"/>
            <a:chOff x="304800" y="3438579"/>
            <a:chExt cx="5105400" cy="559525"/>
          </a:xfrm>
        </p:grpSpPr>
        <p:grpSp>
          <p:nvGrpSpPr>
            <p:cNvPr id="25" name="Group 24"/>
            <p:cNvGrpSpPr/>
            <p:nvPr/>
          </p:nvGrpSpPr>
          <p:grpSpPr>
            <a:xfrm>
              <a:off x="3886200" y="3438579"/>
              <a:ext cx="1524000" cy="398572"/>
              <a:chOff x="5273040" y="5011628"/>
              <a:chExt cx="1219200" cy="398572"/>
            </a:xfrm>
          </p:grpSpPr>
          <p:cxnSp>
            <p:nvCxnSpPr>
              <p:cNvPr id="34" name="Straight Arrow Connector 3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5273040" y="5011628"/>
                <a:ext cx="1219200" cy="369332"/>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       Ni, t</a:t>
                </a:r>
                <a:r>
                  <a:rPr lang="en-US" baseline="30000" dirty="0" smtClean="0">
                    <a:latin typeface="Times New Roman" panose="02020603050405020304" pitchFamily="18" charset="0"/>
                    <a:cs typeface="Times New Roman" panose="02020603050405020304" pitchFamily="18" charset="0"/>
                  </a:rPr>
                  <a:t>o</a:t>
                </a:r>
                <a:endParaRPr lang="en-US" baseline="-25000" dirty="0">
                  <a:latin typeface="Times New Roman" panose="02020603050405020304" pitchFamily="18" charset="0"/>
                  <a:cs typeface="Times New Roman" panose="02020603050405020304" pitchFamily="18" charset="0"/>
                </a:endParaRPr>
              </a:p>
            </p:txBody>
          </p:sp>
        </p:grpSp>
        <p:sp>
          <p:nvSpPr>
            <p:cNvPr id="33" name="Rectangle 32"/>
            <p:cNvSpPr/>
            <p:nvPr/>
          </p:nvSpPr>
          <p:spPr>
            <a:xfrm>
              <a:off x="304800" y="3536439"/>
              <a:ext cx="3645550"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OH[CHOH]</a:t>
              </a:r>
              <a:r>
                <a:rPr lang="en-US" sz="2400" baseline="-25000" dirty="0" smtClean="0">
                  <a:latin typeface="Times New Roman" panose="02020603050405020304" pitchFamily="18" charset="0"/>
                  <a:cs typeface="Times New Roman" panose="02020603050405020304" pitchFamily="18" charset="0"/>
                </a:rPr>
                <a:t>4</a:t>
              </a:r>
              <a:r>
                <a:rPr lang="en-US" sz="2400" dirty="0" smtClean="0">
                  <a:solidFill>
                    <a:srgbClr val="FF0000"/>
                  </a:solidFill>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 H</a:t>
              </a:r>
              <a:r>
                <a:rPr lang="en-US" sz="2400" baseline="-25000" dirty="0" smtClean="0">
                  <a:latin typeface="Times New Roman" panose="02020603050405020304" pitchFamily="18" charset="0"/>
                  <a:cs typeface="Times New Roman" panose="02020603050405020304" pitchFamily="18" charset="0"/>
                </a:rPr>
                <a:t>2</a:t>
              </a:r>
              <a:endParaRPr lang="en-US" sz="2400" dirty="0">
                <a:latin typeface="Times New Roman" panose="02020603050405020304" pitchFamily="18" charset="0"/>
                <a:cs typeface="Times New Roman" panose="02020603050405020304" pitchFamily="18" charset="0"/>
              </a:endParaRPr>
            </a:p>
          </p:txBody>
        </p:sp>
      </p:grpSp>
      <p:sp>
        <p:nvSpPr>
          <p:cNvPr id="24" name="Rectangle 23"/>
          <p:cNvSpPr/>
          <p:nvPr/>
        </p:nvSpPr>
        <p:spPr>
          <a:xfrm>
            <a:off x="5490583" y="4288860"/>
            <a:ext cx="3369833"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CH</a:t>
            </a:r>
            <a:r>
              <a:rPr lang="en-US" sz="2400" baseline="-250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OH[CHOH]</a:t>
            </a:r>
            <a:r>
              <a:rPr lang="en-US" sz="2400" baseline="-25000" dirty="0" smtClean="0">
                <a:latin typeface="Times New Roman" panose="02020603050405020304" pitchFamily="18" charset="0"/>
                <a:cs typeface="Times New Roman" panose="02020603050405020304" pitchFamily="18" charset="0"/>
              </a:rPr>
              <a:t>4</a:t>
            </a:r>
            <a:r>
              <a:rPr lang="en-US" sz="2400" dirty="0" smtClean="0">
                <a:solidFill>
                  <a:srgbClr val="FF0000"/>
                </a:solidFill>
                <a:latin typeface="Times New Roman" panose="02020603050405020304" pitchFamily="18" charset="0"/>
                <a:cs typeface="Times New Roman" panose="02020603050405020304" pitchFamily="18" charset="0"/>
              </a:rPr>
              <a:t>CH</a:t>
            </a:r>
            <a:r>
              <a:rPr lang="en-US" sz="2400" baseline="-25000" dirty="0" smtClean="0">
                <a:solidFill>
                  <a:srgbClr val="FF0000"/>
                </a:solidFill>
                <a:latin typeface="Times New Roman" panose="02020603050405020304" pitchFamily="18" charset="0"/>
                <a:cs typeface="Times New Roman" panose="02020603050405020304" pitchFamily="18" charset="0"/>
              </a:rPr>
              <a:t>2</a:t>
            </a:r>
            <a:r>
              <a:rPr lang="en-US" sz="2400" dirty="0" smtClean="0">
                <a:solidFill>
                  <a:srgbClr val="FF0000"/>
                </a:solidFill>
                <a:latin typeface="Times New Roman" panose="02020603050405020304" pitchFamily="18" charset="0"/>
                <a:cs typeface="Times New Roman" panose="02020603050405020304" pitchFamily="18" charset="0"/>
              </a:rPr>
              <a:t>OH</a:t>
            </a:r>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27796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6" grpId="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30</a:t>
            </a:fld>
            <a:r>
              <a:rPr lang="en-US" sz="1600" b="1" dirty="0" smtClean="0">
                <a:solidFill>
                  <a:srgbClr val="002060"/>
                </a:solidFill>
              </a:rPr>
              <a:t>/27</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Rectangle 15"/>
          <p:cNvSpPr/>
          <p:nvPr/>
        </p:nvSpPr>
        <p:spPr>
          <a:xfrm>
            <a:off x="609600" y="1108075"/>
            <a:ext cx="8305800" cy="1461939"/>
          </a:xfrm>
          <a:prstGeom prst="rect">
            <a:avLst/>
          </a:prstGeom>
        </p:spPr>
        <p:txBody>
          <a:bodyPr wrap="square">
            <a:spAutoFit/>
          </a:bodyPr>
          <a:lstStyle/>
          <a:p>
            <a:pPr marR="31115" algn="just">
              <a:spcBef>
                <a:spcPts val="600"/>
              </a:spcBef>
              <a:spcAft>
                <a:spcPts val="0"/>
              </a:spcAft>
            </a:pPr>
            <a:r>
              <a:rPr lang="en-US" sz="2800" b="1" dirty="0" smtClean="0">
                <a:latin typeface="Times New Roman" panose="02020603050405020304" pitchFamily="18" charset="0"/>
                <a:ea typeface="Times New Roman" panose="02020603050405020304" pitchFamily="18" charset="0"/>
              </a:rPr>
              <a:t>3.3. </a:t>
            </a:r>
            <a:r>
              <a:rPr lang="en-US" sz="2800" b="1" dirty="0" err="1">
                <a:latin typeface="Times New Roman" panose="02020603050405020304" pitchFamily="18" charset="0"/>
                <a:ea typeface="Times New Roman" panose="02020603050405020304" pitchFamily="18" charset="0"/>
              </a:rPr>
              <a:t>Phản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ứng</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lên</a:t>
            </a:r>
            <a:r>
              <a:rPr lang="en-US" sz="2800" b="1" dirty="0">
                <a:latin typeface="Times New Roman" panose="02020603050405020304" pitchFamily="18" charset="0"/>
                <a:ea typeface="Times New Roman" panose="02020603050405020304" pitchFamily="18" charset="0"/>
              </a:rPr>
              <a:t> </a:t>
            </a:r>
            <a:r>
              <a:rPr lang="en-US" sz="2800" b="1" dirty="0" smtClean="0">
                <a:latin typeface="Times New Roman" panose="02020603050405020304" pitchFamily="18" charset="0"/>
                <a:ea typeface="Times New Roman" panose="02020603050405020304" pitchFamily="18" charset="0"/>
              </a:rPr>
              <a:t>men</a:t>
            </a:r>
          </a:p>
          <a:p>
            <a:pPr marR="31115" algn="just">
              <a:spcBef>
                <a:spcPts val="600"/>
              </a:spcBef>
              <a:spcAft>
                <a:spcPts val="0"/>
              </a:spcAft>
            </a:pPr>
            <a:r>
              <a:rPr lang="en-US" sz="2800" dirty="0" err="1" smtClean="0">
                <a:latin typeface="Times New Roman" panose="02020603050405020304" pitchFamily="18" charset="0"/>
                <a:ea typeface="Times New Roman" panose="02020603050405020304" pitchFamily="18" charset="0"/>
              </a:rPr>
              <a:t>Khi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có</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enzim</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xúc</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tác</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glucozơ</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bị</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lên</a:t>
            </a:r>
            <a:r>
              <a:rPr lang="en-US" sz="2800" dirty="0" smtClean="0">
                <a:latin typeface="Times New Roman" panose="02020603050405020304" pitchFamily="18" charset="0"/>
                <a:ea typeface="Times New Roman" panose="02020603050405020304" pitchFamily="18" charset="0"/>
              </a:rPr>
              <a:t> men </a:t>
            </a:r>
            <a:r>
              <a:rPr lang="en-US" sz="2800" dirty="0" err="1" smtClean="0">
                <a:latin typeface="Times New Roman" panose="02020603050405020304" pitchFamily="18" charset="0"/>
                <a:ea typeface="Times New Roman" panose="02020603050405020304" pitchFamily="18" charset="0"/>
              </a:rPr>
              <a:t>cho</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ancol</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etylic</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và</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khí</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cacbonic</a:t>
            </a:r>
            <a:r>
              <a:rPr lang="en-US" sz="2800" b="1" dirty="0" smtClean="0">
                <a:latin typeface="Times New Roman" panose="02020603050405020304" pitchFamily="18" charset="0"/>
                <a:ea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endParaRPr>
          </a:p>
        </p:txBody>
      </p:sp>
      <p:grpSp>
        <p:nvGrpSpPr>
          <p:cNvPr id="6" name="Group 5"/>
          <p:cNvGrpSpPr/>
          <p:nvPr/>
        </p:nvGrpSpPr>
        <p:grpSpPr>
          <a:xfrm>
            <a:off x="1219200" y="3370369"/>
            <a:ext cx="6969376" cy="830997"/>
            <a:chOff x="1219200" y="3276600"/>
            <a:chExt cx="6969376" cy="830997"/>
          </a:xfrm>
        </p:grpSpPr>
        <p:sp>
          <p:nvSpPr>
            <p:cNvPr id="2" name="Rectangle 1"/>
            <p:cNvSpPr/>
            <p:nvPr/>
          </p:nvSpPr>
          <p:spPr>
            <a:xfrm>
              <a:off x="5206669" y="3431905"/>
              <a:ext cx="2981907"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2C</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OH + </a:t>
              </a:r>
              <a:r>
                <a:rPr lang="en-US" sz="2800" dirty="0" smtClean="0">
                  <a:latin typeface="Times New Roman" panose="02020603050405020304" pitchFamily="18" charset="0"/>
                  <a:cs typeface="Times New Roman" panose="02020603050405020304" pitchFamily="18" charset="0"/>
                </a:rPr>
                <a:t>2CO</a:t>
              </a:r>
              <a:r>
                <a:rPr lang="en-US" sz="2800" baseline="-25000" dirty="0" smtClean="0">
                  <a:latin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cs typeface="Times New Roman" panose="02020603050405020304" pitchFamily="18" charset="0"/>
                </a:rPr>
                <a:t> </a:t>
              </a:r>
              <a:r>
                <a:rPr lang="en-US" sz="2800" baseline="30000" dirty="0" smtClean="0">
                  <a:latin typeface="Times New Roman" panose="02020603050405020304" pitchFamily="18" charset="0"/>
                  <a:cs typeface="Times New Roman" panose="02020603050405020304" pitchFamily="18" charset="0"/>
                </a:rPr>
                <a:t>↑</a:t>
              </a:r>
              <a:endParaRPr lang="en-US" sz="2800" baseline="30000" dirty="0">
                <a:latin typeface="Times New Roman" panose="02020603050405020304" pitchFamily="18" charset="0"/>
                <a:cs typeface="Times New Roman" panose="02020603050405020304" pitchFamily="18" charset="0"/>
              </a:endParaRPr>
            </a:p>
          </p:txBody>
        </p:sp>
        <p:grpSp>
          <p:nvGrpSpPr>
            <p:cNvPr id="5" name="Group 4"/>
            <p:cNvGrpSpPr/>
            <p:nvPr/>
          </p:nvGrpSpPr>
          <p:grpSpPr>
            <a:xfrm>
              <a:off x="1219200" y="3276600"/>
              <a:ext cx="3820445" cy="830997"/>
              <a:chOff x="1219200" y="3276600"/>
              <a:chExt cx="3820445" cy="830997"/>
            </a:xfrm>
          </p:grpSpPr>
          <p:grpSp>
            <p:nvGrpSpPr>
              <p:cNvPr id="17" name="Group 16"/>
              <p:cNvGrpSpPr/>
              <p:nvPr/>
            </p:nvGrpSpPr>
            <p:grpSpPr>
              <a:xfrm>
                <a:off x="2743201" y="3276600"/>
                <a:ext cx="2296444" cy="830997"/>
                <a:chOff x="5339545" y="4900932"/>
                <a:chExt cx="1219200" cy="830997"/>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9545" y="4900932"/>
                  <a:ext cx="1219200"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enzim</a:t>
                  </a:r>
                  <a:r>
                    <a:rPr lang="en-US" sz="2400" dirty="0" smtClean="0">
                      <a:latin typeface="Times New Roman" panose="02020603050405020304" pitchFamily="18" charset="0"/>
                      <a:cs typeface="Times New Roman" panose="02020603050405020304" pitchFamily="18" charset="0"/>
                    </a:rPr>
                    <a:t>, 30 - 35</a:t>
                  </a:r>
                  <a:r>
                    <a:rPr lang="en-US" sz="2400" baseline="30000" dirty="0" smtClean="0">
                      <a:latin typeface="Times New Roman" panose="02020603050405020304" pitchFamily="18" charset="0"/>
                      <a:cs typeface="Times New Roman" panose="02020603050405020304" pitchFamily="18" charset="0"/>
                    </a:rPr>
                    <a:t>o</a:t>
                  </a:r>
                  <a:r>
                    <a:rPr lang="en-US" sz="2400" dirty="0" smtClean="0">
                      <a:latin typeface="Times New Roman" panose="02020603050405020304" pitchFamily="18" charset="0"/>
                      <a:cs typeface="Times New Roman" panose="02020603050405020304" pitchFamily="18" charset="0"/>
                    </a:rPr>
                    <a:t>C</a:t>
                  </a:r>
                  <a:endParaRPr lang="en-US" sz="2400" baseline="-25000" dirty="0">
                    <a:latin typeface="Times New Roman" panose="02020603050405020304" pitchFamily="18" charset="0"/>
                    <a:cs typeface="Times New Roman" panose="02020603050405020304" pitchFamily="18" charset="0"/>
                  </a:endParaRPr>
                </a:p>
              </p:txBody>
            </p:sp>
          </p:grpSp>
          <p:sp>
            <p:nvSpPr>
              <p:cNvPr id="4" name="Rectangle 3"/>
              <p:cNvSpPr/>
              <p:nvPr/>
            </p:nvSpPr>
            <p:spPr>
              <a:xfrm>
                <a:off x="1219200" y="3429000"/>
                <a:ext cx="1513556"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12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grpSp>
      </p:grpSp>
      <p:sp>
        <p:nvSpPr>
          <p:cNvPr id="28"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78209644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31</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 name="Rectangle 3"/>
          <p:cNvSpPr/>
          <p:nvPr/>
        </p:nvSpPr>
        <p:spPr>
          <a:xfrm>
            <a:off x="609600" y="1194375"/>
            <a:ext cx="7897504" cy="523220"/>
          </a:xfrm>
          <a:prstGeom prst="rect">
            <a:avLst/>
          </a:prstGeom>
        </p:spPr>
        <p:txBody>
          <a:bodyPr wrap="square">
            <a:spAutoFit/>
          </a:bodyPr>
          <a:lstStyle/>
          <a:p>
            <a:r>
              <a:rPr lang="vi-VN" sz="2800" b="1" dirty="0">
                <a:solidFill>
                  <a:srgbClr val="002060"/>
                </a:solidFill>
                <a:latin typeface="+mj-lt"/>
              </a:rPr>
              <a:t>4.1. Điều </a:t>
            </a:r>
            <a:r>
              <a:rPr lang="vi-VN" sz="2800" b="1" dirty="0" smtClean="0">
                <a:solidFill>
                  <a:srgbClr val="002060"/>
                </a:solidFill>
                <a:latin typeface="+mj-lt"/>
              </a:rPr>
              <a:t>chế</a:t>
            </a:r>
            <a:endParaRPr lang="en-US" sz="2800" dirty="0" smtClean="0">
              <a:solidFill>
                <a:srgbClr val="002060"/>
              </a:solidFill>
              <a:latin typeface="+mj-lt"/>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581891" y="1870118"/>
            <a:ext cx="8229600" cy="1384995"/>
          </a:xfrm>
          <a:prstGeom prst="rect">
            <a:avLst/>
          </a:prstGeom>
        </p:spPr>
        <p:txBody>
          <a:bodyPr wrap="square">
            <a:spAutoFit/>
          </a:bodyPr>
          <a:lstStyle/>
          <a:p>
            <a:r>
              <a:rPr lang="vi-VN" sz="2800" dirty="0">
                <a:latin typeface="+mj-lt"/>
              </a:rPr>
              <a:t>Trong công nghiệp glucozơ thường được điều chế bằng cách thủy phân tinh bột nhờ xúc tác </a:t>
            </a:r>
            <a:r>
              <a:rPr lang="vi-VN" sz="2800" b="1" dirty="0">
                <a:latin typeface="+mj-lt"/>
              </a:rPr>
              <a:t>axit HCl loãng</a:t>
            </a:r>
            <a:r>
              <a:rPr lang="vi-VN" sz="2800" dirty="0">
                <a:latin typeface="+mj-lt"/>
              </a:rPr>
              <a:t> </a:t>
            </a:r>
            <a:r>
              <a:rPr lang="vi-VN" sz="2800" b="1" dirty="0">
                <a:latin typeface="+mj-lt"/>
              </a:rPr>
              <a:t>hoặc enzim.</a:t>
            </a:r>
            <a:endParaRPr lang="en-US" sz="2800" b="1" dirty="0">
              <a:latin typeface="+mj-lt"/>
            </a:endParaRPr>
          </a:p>
        </p:txBody>
      </p:sp>
      <p:sp>
        <p:nvSpPr>
          <p:cNvPr id="5" name="Rectangle 4"/>
          <p:cNvSpPr/>
          <p:nvPr/>
        </p:nvSpPr>
        <p:spPr>
          <a:xfrm>
            <a:off x="738820" y="3621252"/>
            <a:ext cx="3462807"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(C</a:t>
            </a:r>
            <a:r>
              <a:rPr lang="en-US" sz="2800" baseline="-25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10</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a:t>
            </a:r>
            <a:r>
              <a:rPr lang="en-US" sz="2800" baseline="-25000"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nH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cs typeface="Times New Roman" panose="02020603050405020304" pitchFamily="18" charset="0"/>
            </a:endParaRPr>
          </a:p>
        </p:txBody>
      </p:sp>
      <p:sp>
        <p:nvSpPr>
          <p:cNvPr id="16" name="Rectangle 15"/>
          <p:cNvSpPr/>
          <p:nvPr/>
        </p:nvSpPr>
        <p:spPr>
          <a:xfrm>
            <a:off x="6566965" y="3618920"/>
            <a:ext cx="1662635"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nC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12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6</a:t>
            </a:r>
            <a:endParaRPr lang="en-US" sz="2800" baseline="-25000" dirty="0">
              <a:latin typeface="Times New Roman" panose="02020603050405020304" pitchFamily="18" charset="0"/>
              <a:cs typeface="Times New Roman" panose="02020603050405020304" pitchFamily="18" charset="0"/>
            </a:endParaRPr>
          </a:p>
        </p:txBody>
      </p:sp>
      <p:grpSp>
        <p:nvGrpSpPr>
          <p:cNvPr id="18" name="Group 17"/>
          <p:cNvGrpSpPr/>
          <p:nvPr/>
        </p:nvGrpSpPr>
        <p:grpSpPr>
          <a:xfrm>
            <a:off x="4383140" y="3429000"/>
            <a:ext cx="1896768" cy="509268"/>
            <a:chOff x="5393791" y="4900932"/>
            <a:chExt cx="1007009" cy="509268"/>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5657642" y="4900932"/>
              <a:ext cx="531462"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30000" dirty="0" smtClean="0">
                  <a:solidFill>
                    <a:srgbClr val="002060"/>
                  </a:solidFill>
                  <a:latin typeface="Times New Roman" panose="02020603050405020304" pitchFamily="18" charset="0"/>
                  <a:cs typeface="Times New Roman" panose="02020603050405020304" pitchFamily="18" charset="0"/>
                </a:rPr>
                <a:t>+</a:t>
              </a:r>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94539388"/>
      </p:ext>
    </p:extLst>
  </p:cSld>
  <p:clrMapOvr>
    <a:masterClrMapping/>
  </p:clrMapOvr>
  <p:transition advClick="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18"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896" y="3938443"/>
            <a:ext cx="2084388" cy="2314575"/>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23556" name="Picture 16" descr="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782" y="3886200"/>
            <a:ext cx="2568575" cy="228600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pic>
        <p:nvPicPr>
          <p:cNvPr id="23557" name="Picture 22" descr="n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125" y="1282700"/>
            <a:ext cx="2819400" cy="21336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23558" name="Picture 23" descr="mirror_fretwork_english_looking-glas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22274" y="3940175"/>
            <a:ext cx="1887537" cy="22860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23559" name="Picture 5" descr="images1370048_chamsoctre01X"/>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1750" y="1310409"/>
            <a:ext cx="1878012" cy="21336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23560" name="Picture 26" descr="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8818" y="1310409"/>
            <a:ext cx="1962150" cy="21336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13" name="Rectangle 27"/>
          <p:cNvSpPr>
            <a:spLocks noChangeArrowheads="1"/>
          </p:cNvSpPr>
          <p:nvPr/>
        </p:nvSpPr>
        <p:spPr bwMode="auto">
          <a:xfrm>
            <a:off x="1135063" y="3462193"/>
            <a:ext cx="2667000" cy="457200"/>
          </a:xfrm>
          <a:prstGeom prst="rect">
            <a:avLst/>
          </a:prstGeom>
          <a:gradFill rotWithShape="1">
            <a:gsLst>
              <a:gs pos="0">
                <a:srgbClr val="B2B2B2">
                  <a:alpha val="79999"/>
                </a:srgbClr>
              </a:gs>
              <a:gs pos="100000">
                <a:schemeClr val="bg1"/>
              </a:gs>
            </a:gsLst>
            <a:lin ang="5400000" scaled="1"/>
          </a:gradFill>
          <a:ln w="9525">
            <a:solidFill>
              <a:schemeClr val="tx1"/>
            </a:solidFill>
            <a:miter lim="800000"/>
            <a:headEnd/>
            <a:tailEnd/>
          </a:ln>
        </p:spPr>
        <p:txBody>
          <a:bodyPr wrap="none" anchor="ctr"/>
          <a:lstStyle/>
          <a:p>
            <a:r>
              <a:rPr lang="en-US" sz="2500" b="1">
                <a:solidFill>
                  <a:srgbClr val="0000FF"/>
                </a:solidFill>
                <a:latin typeface="Times New Roman" pitchFamily="18" charset="0"/>
                <a:cs typeface="Times New Roman" pitchFamily="18" charset="0"/>
              </a:rPr>
              <a:t>Pha huyết thanh</a:t>
            </a:r>
          </a:p>
        </p:txBody>
      </p:sp>
      <p:sp>
        <p:nvSpPr>
          <p:cNvPr id="14" name="Rectangle 28"/>
          <p:cNvSpPr>
            <a:spLocks noChangeArrowheads="1"/>
          </p:cNvSpPr>
          <p:nvPr/>
        </p:nvSpPr>
        <p:spPr bwMode="auto">
          <a:xfrm>
            <a:off x="5686425" y="3416300"/>
            <a:ext cx="2590800" cy="457200"/>
          </a:xfrm>
          <a:prstGeom prst="rect">
            <a:avLst/>
          </a:prstGeom>
          <a:gradFill rotWithShape="1">
            <a:gsLst>
              <a:gs pos="0">
                <a:srgbClr val="B2B2B2">
                  <a:alpha val="79999"/>
                </a:srgbClr>
              </a:gs>
              <a:gs pos="100000">
                <a:schemeClr val="bg1"/>
              </a:gs>
            </a:gsLst>
            <a:lin ang="5400000" scaled="1"/>
          </a:gradFill>
          <a:ln w="9525">
            <a:solidFill>
              <a:schemeClr val="tx1"/>
            </a:solidFill>
            <a:miter lim="800000"/>
            <a:headEnd/>
            <a:tailEnd/>
          </a:ln>
        </p:spPr>
        <p:txBody>
          <a:bodyPr wrap="none" anchor="ctr"/>
          <a:lstStyle/>
          <a:p>
            <a:r>
              <a:rPr lang="en-US" sz="2500" b="1" dirty="0" err="1" smtClean="0">
                <a:solidFill>
                  <a:srgbClr val="0000FF"/>
                </a:solidFill>
                <a:latin typeface="Times New Roman" pitchFamily="18" charset="0"/>
                <a:cs typeface="Times New Roman" pitchFamily="18" charset="0"/>
              </a:rPr>
              <a:t>Nước</a:t>
            </a:r>
            <a:r>
              <a:rPr lang="en-US" sz="2500" b="1" dirty="0" smtClean="0">
                <a:solidFill>
                  <a:srgbClr val="0000FF"/>
                </a:solidFill>
                <a:latin typeface="Times New Roman" pitchFamily="18" charset="0"/>
                <a:cs typeface="Times New Roman" pitchFamily="18" charset="0"/>
              </a:rPr>
              <a:t> </a:t>
            </a:r>
            <a:r>
              <a:rPr lang="en-US" sz="2500" b="1" dirty="0" err="1">
                <a:solidFill>
                  <a:srgbClr val="0000FF"/>
                </a:solidFill>
                <a:latin typeface="Times New Roman" pitchFamily="18" charset="0"/>
                <a:cs typeface="Times New Roman" pitchFamily="18" charset="0"/>
              </a:rPr>
              <a:t>giải</a:t>
            </a:r>
            <a:r>
              <a:rPr lang="en-US" sz="2500" b="1" dirty="0">
                <a:solidFill>
                  <a:srgbClr val="0000FF"/>
                </a:solidFill>
                <a:latin typeface="Times New Roman" pitchFamily="18" charset="0"/>
                <a:cs typeface="Times New Roman" pitchFamily="18" charset="0"/>
              </a:rPr>
              <a:t> </a:t>
            </a:r>
            <a:r>
              <a:rPr lang="en-US" sz="2500" b="1" dirty="0" err="1">
                <a:solidFill>
                  <a:srgbClr val="0000FF"/>
                </a:solidFill>
                <a:latin typeface="Times New Roman" pitchFamily="18" charset="0"/>
                <a:cs typeface="Times New Roman" pitchFamily="18" charset="0"/>
              </a:rPr>
              <a:t>khát</a:t>
            </a:r>
            <a:endParaRPr lang="en-US" sz="2500" b="1" dirty="0">
              <a:solidFill>
                <a:srgbClr val="0000FF"/>
              </a:solidFill>
              <a:latin typeface="Times New Roman" pitchFamily="18" charset="0"/>
              <a:cs typeface="Times New Roman" pitchFamily="18" charset="0"/>
            </a:endParaRPr>
          </a:p>
        </p:txBody>
      </p:sp>
      <p:sp>
        <p:nvSpPr>
          <p:cNvPr id="15" name="Rectangle 29"/>
          <p:cNvSpPr>
            <a:spLocks noChangeArrowheads="1"/>
          </p:cNvSpPr>
          <p:nvPr/>
        </p:nvSpPr>
        <p:spPr bwMode="auto">
          <a:xfrm>
            <a:off x="730250" y="6253018"/>
            <a:ext cx="3810000" cy="457200"/>
          </a:xfrm>
          <a:prstGeom prst="rect">
            <a:avLst/>
          </a:prstGeom>
          <a:gradFill rotWithShape="1">
            <a:gsLst>
              <a:gs pos="0">
                <a:srgbClr val="B2B2B2">
                  <a:alpha val="79999"/>
                </a:srgbClr>
              </a:gs>
              <a:gs pos="100000">
                <a:schemeClr val="bg1"/>
              </a:gs>
            </a:gsLst>
            <a:lin ang="5400000" scaled="1"/>
          </a:gradFill>
          <a:ln w="9525">
            <a:solidFill>
              <a:schemeClr val="tx1"/>
            </a:solidFill>
            <a:miter lim="800000"/>
            <a:headEnd/>
            <a:tailEnd/>
          </a:ln>
        </p:spPr>
        <p:txBody>
          <a:bodyPr wrap="none" anchor="ctr"/>
          <a:lstStyle/>
          <a:p>
            <a:r>
              <a:rPr lang="en-US" sz="2500" b="1">
                <a:solidFill>
                  <a:srgbClr val="0000FF"/>
                </a:solidFill>
                <a:latin typeface="Times New Roman" pitchFamily="18" charset="0"/>
                <a:cs typeface="Times New Roman" pitchFamily="18" charset="0"/>
              </a:rPr>
              <a:t>Tráng gương, ruột phích</a:t>
            </a:r>
          </a:p>
        </p:txBody>
      </p:sp>
      <p:sp>
        <p:nvSpPr>
          <p:cNvPr id="16" name="Rectangle 30"/>
          <p:cNvSpPr>
            <a:spLocks noChangeArrowheads="1"/>
          </p:cNvSpPr>
          <p:nvPr/>
        </p:nvSpPr>
        <p:spPr bwMode="auto">
          <a:xfrm>
            <a:off x="6324600" y="6172200"/>
            <a:ext cx="1828800" cy="457200"/>
          </a:xfrm>
          <a:prstGeom prst="rect">
            <a:avLst/>
          </a:prstGeom>
          <a:gradFill rotWithShape="1">
            <a:gsLst>
              <a:gs pos="0">
                <a:srgbClr val="B2B2B2">
                  <a:alpha val="79999"/>
                </a:srgbClr>
              </a:gs>
              <a:gs pos="100000">
                <a:schemeClr val="bg1"/>
              </a:gs>
            </a:gsLst>
            <a:lin ang="5400000" scaled="1"/>
          </a:gradFill>
          <a:ln w="9525">
            <a:solidFill>
              <a:schemeClr val="tx1"/>
            </a:solidFill>
            <a:miter lim="800000"/>
            <a:headEnd/>
            <a:tailEnd/>
          </a:ln>
        </p:spPr>
        <p:txBody>
          <a:bodyPr wrap="none" anchor="ctr"/>
          <a:lstStyle/>
          <a:p>
            <a:r>
              <a:rPr lang="en-US" sz="2500" b="1" dirty="0" smtClean="0">
                <a:solidFill>
                  <a:srgbClr val="0000FF"/>
                </a:solidFill>
                <a:latin typeface="Times New Roman" pitchFamily="18" charset="0"/>
                <a:cs typeface="Times New Roman" pitchFamily="18" charset="0"/>
              </a:rPr>
              <a:t>Vitamin </a:t>
            </a:r>
            <a:r>
              <a:rPr lang="en-US" sz="2500" b="1" dirty="0">
                <a:solidFill>
                  <a:srgbClr val="0000FF"/>
                </a:solidFill>
                <a:latin typeface="Times New Roman" pitchFamily="18" charset="0"/>
                <a:cs typeface="Times New Roman" pitchFamily="18" charset="0"/>
              </a:rPr>
              <a:t>C</a:t>
            </a:r>
          </a:p>
        </p:txBody>
      </p:sp>
      <p:sp>
        <p:nvSpPr>
          <p:cNvPr id="17" name="Rectangle 16"/>
          <p:cNvSpPr/>
          <p:nvPr/>
        </p:nvSpPr>
        <p:spPr>
          <a:xfrm>
            <a:off x="484496" y="584775"/>
            <a:ext cx="7897504"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4.2.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endParaRPr lang="en-US" sz="2800" dirty="0" smtClean="0">
              <a:latin typeface="Times New Roman" panose="02020603050405020304" pitchFamily="18" charset="0"/>
              <a:cs typeface="Times New Roman" panose="02020603050405020304" pitchFamily="18" charset="0"/>
            </a:endParaRPr>
          </a:p>
        </p:txBody>
      </p:sp>
      <p:sp>
        <p:nvSpPr>
          <p:cNvPr id="18" name="TextBox 1"/>
          <p:cNvSpPr txBox="1">
            <a:spLocks noChangeArrowheads="1"/>
          </p:cNvSpPr>
          <p:nvPr/>
        </p:nvSpPr>
        <p:spPr bwMode="auto">
          <a:xfrm>
            <a:off x="612054" y="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690803078"/>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out)">
                                      <p:cBhvr>
                                        <p:cTn id="7" dur="500"/>
                                        <p:tgtEl>
                                          <p:spTgt spid="1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ox(out)">
                                      <p:cBhvr>
                                        <p:cTn id="10" dur="500"/>
                                        <p:tgtEl>
                                          <p:spTgt spid="14"/>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out)">
                                      <p:cBhvr>
                                        <p:cTn id="13" dur="500"/>
                                        <p:tgtEl>
                                          <p:spTgt spid="15"/>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ox(out)">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33</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 name="Rectangle 3"/>
          <p:cNvSpPr/>
          <p:nvPr/>
        </p:nvSpPr>
        <p:spPr>
          <a:xfrm>
            <a:off x="636896" y="1076980"/>
            <a:ext cx="7897504" cy="523220"/>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4.2.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endParaRPr lang="en-US" sz="2800" dirty="0" smtClean="0">
              <a:latin typeface="Times New Roman" panose="02020603050405020304" pitchFamily="18" charset="0"/>
              <a:cs typeface="Times New Roman" panose="02020603050405020304"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55600" y="1948740"/>
            <a:ext cx="8229600" cy="3108543"/>
          </a:xfrm>
          <a:prstGeom prst="rect">
            <a:avLst/>
          </a:prstGeom>
        </p:spPr>
        <p:txBody>
          <a:bodyPr wrap="square">
            <a:spAutoFit/>
          </a:bodyPr>
          <a:lstStyle/>
          <a:p>
            <a:pPr algn="just"/>
            <a:r>
              <a:rPr lang="vi-VN" sz="2800" dirty="0">
                <a:latin typeface="+mj-lt"/>
              </a:rPr>
              <a:t>Glucozơ là chất dinh dưỡng, trong y học dùng làm thuốc tăng lực (huyết thanh glucozơ) cho người bệnh. </a:t>
            </a:r>
            <a:endParaRPr lang="en-US" sz="2800" dirty="0" smtClean="0">
              <a:latin typeface="+mj-lt"/>
            </a:endParaRPr>
          </a:p>
          <a:p>
            <a:pPr algn="just"/>
            <a:endParaRPr lang="en-US" sz="2800" dirty="0">
              <a:latin typeface="+mj-lt"/>
            </a:endParaRPr>
          </a:p>
          <a:p>
            <a:pPr algn="just"/>
            <a:r>
              <a:rPr lang="vi-VN" sz="2800" dirty="0" smtClean="0">
                <a:latin typeface="+mj-lt"/>
              </a:rPr>
              <a:t>Trong </a:t>
            </a:r>
            <a:r>
              <a:rPr lang="vi-VN" sz="2800" dirty="0">
                <a:latin typeface="+mj-lt"/>
              </a:rPr>
              <a:t>công nghiệp, glucozơ được chuyển hóa từ saccarozơ dùng để tráng gương, tráng ruột phích và là sản phẩm trung gian trong quá trình sản xuất ancol etylic từ các nguyên liệu có tinh bột và xenlulozơ.</a:t>
            </a:r>
            <a:endParaRPr lang="en-US" sz="2800" dirty="0">
              <a:latin typeface="+mj-lt"/>
            </a:endParaRPr>
          </a:p>
        </p:txBody>
      </p:sp>
    </p:spTree>
    <p:extLst>
      <p:ext uri="{BB962C8B-B14F-4D97-AF65-F5344CB8AC3E}">
        <p14:creationId xmlns:p14="http://schemas.microsoft.com/office/powerpoint/2010/main" val="3954550361"/>
      </p:ext>
    </p:extLst>
  </p:cSld>
  <p:clrMapOvr>
    <a:masterClrMapping/>
  </p:clrMapOvr>
  <p:transition advClick="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34</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629618" y="1313795"/>
            <a:ext cx="8001000" cy="4832092"/>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phân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phân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tử</a:t>
            </a:r>
            <a:r>
              <a:rPr lang="en-US" sz="2800" dirty="0">
                <a:solidFill>
                  <a:srgbClr val="002060"/>
                </a:solidFill>
                <a:latin typeface="Times New Roman" panose="02020603050405020304" pitchFamily="18" charset="0"/>
                <a:cs typeface="Times New Roman" panose="02020603050405020304" pitchFamily="18" charset="0"/>
              </a:rPr>
              <a:t>: 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a:solidFill>
                  <a:srgbClr val="002060"/>
                </a:solidFill>
                <a:latin typeface="Times New Roman" panose="02020603050405020304" pitchFamily="18" charset="0"/>
                <a:cs typeface="Times New Roman" panose="02020603050405020304" pitchFamily="18" charset="0"/>
              </a:rPr>
              <a:t>Công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mạch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hở</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gọn</a:t>
            </a:r>
            <a:r>
              <a:rPr lang="en-US" sz="2800" dirty="0" smtClean="0">
                <a:solidFill>
                  <a:srgbClr val="002060"/>
                </a:solidFill>
                <a:latin typeface="Times New Roman" panose="02020603050405020304" pitchFamily="18" charset="0"/>
                <a:cs typeface="Times New Roman" panose="02020603050405020304" pitchFamily="18" charset="0"/>
              </a:rPr>
              <a:t>:  </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                   	</a:t>
            </a:r>
          </a:p>
          <a:p>
            <a:r>
              <a:rPr lang="en-US" sz="2800" dirty="0" smtClean="0">
                <a:solidFill>
                  <a:srgbClr val="002060"/>
                </a:solidFill>
                <a:latin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OH[CHOH]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FF0000"/>
                </a:solidFill>
                <a:latin typeface="Times New Roman" panose="02020603050405020304" pitchFamily="18" charset="0"/>
                <a:cs typeface="Times New Roman" panose="02020603050405020304" pitchFamily="18" charset="0"/>
              </a:rPr>
              <a:t>COCH</a:t>
            </a:r>
            <a:r>
              <a:rPr lang="en-US" sz="2800" baseline="-25000" dirty="0" smtClean="0">
                <a:solidFill>
                  <a:srgbClr val="FF0000"/>
                </a:solidFill>
                <a:latin typeface="Times New Roman" panose="02020603050405020304" pitchFamily="18" charset="0"/>
                <a:cs typeface="Times New Roman" panose="02020603050405020304" pitchFamily="18" charset="0"/>
              </a:rPr>
              <a:t>2</a:t>
            </a:r>
            <a:r>
              <a:rPr lang="en-US" sz="2800" dirty="0" smtClean="0">
                <a:solidFill>
                  <a:srgbClr val="FF0000"/>
                </a:solidFill>
                <a:latin typeface="Times New Roman" panose="02020603050405020304" pitchFamily="18" charset="0"/>
                <a:cs typeface="Times New Roman" panose="02020603050405020304" pitchFamily="18" charset="0"/>
              </a:rPr>
              <a:t>OH</a:t>
            </a:r>
            <a:r>
              <a:rPr lang="en-US" sz="2800" dirty="0" smtClean="0">
                <a:solidFill>
                  <a:srgbClr val="002060"/>
                </a:solidFill>
                <a:latin typeface="Times New Roman" panose="02020603050405020304" pitchFamily="18" charset="0"/>
                <a:cs typeface="Times New Roman" panose="02020603050405020304" pitchFamily="18" charset="0"/>
              </a:rPr>
              <a:t> </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là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hợp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chất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tạp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chức</a:t>
            </a:r>
            <a:r>
              <a:rPr lang="en-US" sz="2800" dirty="0">
                <a:solidFill>
                  <a:srgbClr val="002060"/>
                </a:solidFill>
                <a:latin typeface="Times New Roman" panose="02020603050405020304" pitchFamily="18" charset="0"/>
                <a:cs typeface="Times New Roman" panose="02020603050405020304" pitchFamily="18" charset="0"/>
              </a:rPr>
              <a:t>: </a:t>
            </a:r>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nhóm</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cacbonyl</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xeton</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ancol</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đa</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chức</a:t>
            </a:r>
            <a:endParaRPr lang="en-US" sz="2800" dirty="0">
              <a:solidFill>
                <a:srgbClr val="1909E5"/>
              </a:solidFill>
              <a:latin typeface="Times New Roman" panose="02020603050405020304" pitchFamily="18" charset="0"/>
              <a:cs typeface="Times New Roman" panose="02020603050405020304" pitchFamily="18" charset="0"/>
            </a:endParaRPr>
          </a:p>
        </p:txBody>
      </p:sp>
      <p:sp>
        <p:nvSpPr>
          <p:cNvPr id="4" name="Rectangle 3"/>
          <p:cNvSpPr/>
          <p:nvPr/>
        </p:nvSpPr>
        <p:spPr>
          <a:xfrm>
            <a:off x="3326497" y="3613666"/>
            <a:ext cx="3459601"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CH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OH[CHOH]</a:t>
            </a:r>
            <a:r>
              <a:rPr lang="en-US" sz="2800" baseline="-25000" dirty="0">
                <a:latin typeface="Times New Roman" panose="02020603050405020304" pitchFamily="18" charset="0"/>
                <a:cs typeface="Times New Roman" panose="02020603050405020304" pitchFamily="18" charset="0"/>
              </a:rPr>
              <a:t>4</a:t>
            </a:r>
            <a:r>
              <a:rPr lang="en-US" sz="2800" dirty="0">
                <a:solidFill>
                  <a:srgbClr val="FF0000"/>
                </a:solidFill>
                <a:latin typeface="Times New Roman" panose="02020603050405020304" pitchFamily="18" charset="0"/>
                <a:cs typeface="Times New Roman" panose="02020603050405020304" pitchFamily="18" charset="0"/>
              </a:rPr>
              <a:t>CHO</a:t>
            </a:r>
            <a:endParaRPr lang="en-US" sz="2800" dirty="0"/>
          </a:p>
        </p:txBody>
      </p:sp>
    </p:spTree>
    <p:extLst>
      <p:ext uri="{BB962C8B-B14F-4D97-AF65-F5344CB8AC3E}">
        <p14:creationId xmlns:p14="http://schemas.microsoft.com/office/powerpoint/2010/main" val="1772164336"/>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35</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629618" y="1313795"/>
            <a:ext cx="8001000" cy="1384995"/>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mạch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vòng</a:t>
            </a:r>
            <a:r>
              <a:rPr lang="en-US" sz="2800" dirty="0" smtClean="0">
                <a:solidFill>
                  <a:srgbClr val="002060"/>
                </a:solidFill>
                <a:latin typeface="Times New Roman" panose="02020603050405020304" pitchFamily="18" charset="0"/>
                <a:cs typeface="Times New Roman" panose="02020603050405020304" pitchFamily="18" charset="0"/>
              </a:rPr>
              <a:t>:</a:t>
            </a:r>
          </a:p>
          <a:p>
            <a:r>
              <a:rPr lang="vi-VN" sz="2800" dirty="0">
                <a:solidFill>
                  <a:srgbClr val="002060"/>
                </a:solidFill>
                <a:latin typeface="Times New Roman" panose="02020603050405020304" pitchFamily="18" charset="0"/>
                <a:cs typeface="Times New Roman" panose="02020603050405020304" pitchFamily="18" charset="0"/>
              </a:rPr>
              <a:t>Trong dung dịch, frutozơ tồn tại chủ yếu ở dạng </a:t>
            </a:r>
            <a:r>
              <a:rPr lang="el-GR" sz="2800" dirty="0">
                <a:solidFill>
                  <a:srgbClr val="002060"/>
                </a:solidFill>
                <a:latin typeface="Times New Roman" panose="02020603050405020304" pitchFamily="18" charset="0"/>
                <a:cs typeface="Times New Roman" panose="02020603050405020304" pitchFamily="18" charset="0"/>
              </a:rPr>
              <a:t>β, </a:t>
            </a:r>
            <a:r>
              <a:rPr lang="vi-VN" sz="2800" dirty="0">
                <a:solidFill>
                  <a:srgbClr val="002060"/>
                </a:solidFill>
                <a:latin typeface="Times New Roman" panose="02020603050405020304" pitchFamily="18" charset="0"/>
                <a:cs typeface="Times New Roman" panose="02020603050405020304" pitchFamily="18" charset="0"/>
              </a:rPr>
              <a:t>vòng 5 hoặc 6 cạnh.</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5"/>
          <a:srcRect l="45605" b="29937"/>
          <a:stretch/>
        </p:blipFill>
        <p:spPr>
          <a:xfrm>
            <a:off x="2438400" y="3138794"/>
            <a:ext cx="3544618" cy="2032177"/>
          </a:xfrm>
          <a:prstGeom prst="rect">
            <a:avLst/>
          </a:prstGeom>
        </p:spPr>
      </p:pic>
      <p:sp>
        <p:nvSpPr>
          <p:cNvPr id="5" name="TextBox 4"/>
          <p:cNvSpPr txBox="1"/>
          <p:nvPr/>
        </p:nvSpPr>
        <p:spPr>
          <a:xfrm>
            <a:off x="3200400" y="5426309"/>
            <a:ext cx="2133600" cy="523220"/>
          </a:xfrm>
          <a:prstGeom prst="rect">
            <a:avLst/>
          </a:prstGeom>
          <a:noFill/>
        </p:spPr>
        <p:txBody>
          <a:bodyPr wrap="square" rtlCol="0">
            <a:spAutoFit/>
          </a:bodyPr>
          <a:lstStyle/>
          <a:p>
            <a:pPr algn="ctr"/>
            <a:r>
              <a:rPr lang="el-GR" sz="2800" dirty="0" smtClean="0">
                <a:solidFill>
                  <a:srgbClr val="002060"/>
                </a:solidFill>
                <a:latin typeface="Times New Roman" panose="02020603050405020304" pitchFamily="18" charset="0"/>
                <a:cs typeface="Times New Roman" panose="02020603050405020304" pitchFamily="18" charset="0"/>
              </a:rPr>
              <a:t>β</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fructozơ</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0706700"/>
      </p:ext>
    </p:extLst>
  </p:cSld>
  <p:clrMapOvr>
    <a:masterClrMapping/>
  </p:clrMapOvr>
  <p:transition advClick="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36</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533400" y="1270902"/>
            <a:ext cx="8458200" cy="1815882"/>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vật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lí</a:t>
            </a:r>
            <a:r>
              <a:rPr lang="en-US" sz="2800" b="1" dirty="0" smtClean="0">
                <a:solidFill>
                  <a:srgbClr val="002060"/>
                </a:solidFill>
                <a:latin typeface="Times New Roman" panose="02020603050405020304" pitchFamily="18" charset="0"/>
                <a:cs typeface="Times New Roman" panose="02020603050405020304" pitchFamily="18" charset="0"/>
              </a:rPr>
              <a:t>:</a:t>
            </a:r>
          </a:p>
          <a:p>
            <a:r>
              <a:rPr lang="vi-VN" sz="2800" dirty="0">
                <a:solidFill>
                  <a:srgbClr val="002060"/>
                </a:solidFill>
                <a:latin typeface="Times New Roman" panose="02020603050405020304" pitchFamily="18" charset="0"/>
                <a:cs typeface="Times New Roman" panose="02020603050405020304" pitchFamily="18" charset="0"/>
              </a:rPr>
              <a:t>Fructozơ là chất kết tinh, không màu, dễ tan trong nước, có vị ngọt hơn đường mía, có </a:t>
            </a:r>
            <a:r>
              <a:rPr lang="en-US" sz="2800" dirty="0" err="1" smtClean="0">
                <a:solidFill>
                  <a:srgbClr val="002060"/>
                </a:solidFill>
                <a:latin typeface="Times New Roman" panose="02020603050405020304" pitchFamily="18" charset="0"/>
                <a:cs typeface="Times New Roman" panose="02020603050405020304" pitchFamily="18" charset="0"/>
              </a:rPr>
              <a:t>nhiều</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trong </a:t>
            </a:r>
            <a:r>
              <a:rPr lang="vi-VN" sz="2800" dirty="0">
                <a:solidFill>
                  <a:srgbClr val="002060"/>
                </a:solidFill>
                <a:latin typeface="Times New Roman" panose="02020603050405020304" pitchFamily="18" charset="0"/>
                <a:cs typeface="Times New Roman" panose="02020603050405020304" pitchFamily="18" charset="0"/>
              </a:rPr>
              <a:t>quả </a:t>
            </a:r>
            <a:r>
              <a:rPr lang="vi-VN" sz="2800" dirty="0" smtClean="0">
                <a:solidFill>
                  <a:srgbClr val="002060"/>
                </a:solidFill>
                <a:latin typeface="Times New Roman" panose="02020603050405020304" pitchFamily="18" charset="0"/>
                <a:cs typeface="Times New Roman" panose="02020603050405020304" pitchFamily="18" charset="0"/>
              </a:rPr>
              <a:t>ngọt</a:t>
            </a:r>
            <a:r>
              <a:rPr lang="vi-VN"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biệt</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mật </a:t>
            </a:r>
            <a:r>
              <a:rPr lang="vi-VN" sz="2800" dirty="0">
                <a:solidFill>
                  <a:srgbClr val="002060"/>
                </a:solidFill>
                <a:latin typeface="Times New Roman" panose="02020603050405020304" pitchFamily="18" charset="0"/>
                <a:cs typeface="Times New Roman" panose="02020603050405020304" pitchFamily="18" charset="0"/>
              </a:rPr>
              <a:t>ong (40% fructozơ). </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5"/>
          <a:stretch>
            <a:fillRect/>
          </a:stretch>
        </p:blipFill>
        <p:spPr>
          <a:xfrm>
            <a:off x="2590800" y="2971800"/>
            <a:ext cx="3352800" cy="3352800"/>
          </a:xfrm>
          <a:prstGeom prst="rect">
            <a:avLst/>
          </a:prstGeom>
        </p:spPr>
      </p:pic>
    </p:spTree>
    <p:extLst>
      <p:ext uri="{BB962C8B-B14F-4D97-AF65-F5344CB8AC3E}">
        <p14:creationId xmlns:p14="http://schemas.microsoft.com/office/powerpoint/2010/main" val="1950918004"/>
      </p:ext>
    </p:extLst>
  </p:cSld>
  <p:clrMapOvr>
    <a:masterClrMapping/>
  </p:clrMapOvr>
  <p:transition advClick="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37</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04800" y="1647579"/>
            <a:ext cx="8418164" cy="3108543"/>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a:t>
            </a:r>
          </a:p>
          <a:p>
            <a:r>
              <a:rPr lang="vi-VN" sz="2800" dirty="0" smtClean="0">
                <a:solidFill>
                  <a:srgbClr val="002060"/>
                </a:solidFill>
                <a:latin typeface="Times New Roman" panose="02020603050405020304" pitchFamily="18" charset="0"/>
                <a:cs typeface="Times New Roman" panose="02020603050405020304" pitchFamily="18" charset="0"/>
              </a:rPr>
              <a:t>Fructozơ </a:t>
            </a:r>
            <a:r>
              <a:rPr lang="vi-VN" sz="2800" dirty="0">
                <a:solidFill>
                  <a:srgbClr val="002060"/>
                </a:solidFill>
                <a:latin typeface="Times New Roman" panose="02020603050405020304" pitchFamily="18" charset="0"/>
                <a:cs typeface="Times New Roman" panose="02020603050405020304" pitchFamily="18" charset="0"/>
              </a:rPr>
              <a:t>tác dụng với Cu(OH)</a:t>
            </a:r>
            <a:r>
              <a:rPr lang="vi-VN" sz="2800" baseline="-25000" dirty="0">
                <a:solidFill>
                  <a:srgbClr val="002060"/>
                </a:solidFill>
                <a:latin typeface="Times New Roman" panose="02020603050405020304" pitchFamily="18" charset="0"/>
                <a:cs typeface="Times New Roman" panose="02020603050405020304" pitchFamily="18" charset="0"/>
              </a:rPr>
              <a:t>2</a:t>
            </a:r>
            <a:r>
              <a:rPr lang="vi-VN"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dung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(C</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11</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màu</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xanh</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lam</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a:p>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(Tính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ancol</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đa</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p>
          <a:p>
            <a:endParaRPr lang="en-US" sz="2800" b="1" dirty="0">
              <a:solidFill>
                <a:srgbClr val="002060"/>
              </a:solidFill>
              <a:latin typeface="Times New Roman" panose="02020603050405020304" pitchFamily="18" charset="0"/>
              <a:cs typeface="Times New Roman" panose="02020603050405020304" pitchFamily="18" charset="0"/>
            </a:endParaRPr>
          </a:p>
          <a:p>
            <a:r>
              <a:rPr lang="vi-VN" sz="2800" dirty="0" smtClean="0">
                <a:solidFill>
                  <a:srgbClr val="002060"/>
                </a:solidFill>
                <a:latin typeface="Times New Roman" panose="02020603050405020304" pitchFamily="18" charset="0"/>
                <a:cs typeface="Times New Roman" panose="02020603050405020304" pitchFamily="18" charset="0"/>
              </a:rPr>
              <a:t>Fructozơ phản </a:t>
            </a:r>
            <a:r>
              <a:rPr lang="vi-VN" sz="2800" dirty="0">
                <a:solidFill>
                  <a:srgbClr val="002060"/>
                </a:solidFill>
                <a:latin typeface="Times New Roman" panose="02020603050405020304" pitchFamily="18" charset="0"/>
                <a:cs typeface="Times New Roman" panose="02020603050405020304" pitchFamily="18" charset="0"/>
              </a:rPr>
              <a:t>ứng cộng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hidro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poliancol</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14</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cacbonyl</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vi-VN"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1629247"/>
      </p:ext>
    </p:extLst>
  </p:cSld>
  <p:clrMapOvr>
    <a:masterClrMapping/>
  </p:clrMapOvr>
  <p:transition advClick="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xmlns=""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27" descr="Hoja Carta2">
            <a:extLst>
              <a:ext uri="{FF2B5EF4-FFF2-40B4-BE49-F238E27FC236}">
                <a16:creationId xmlns:a16="http://schemas.microsoft.com/office/drawing/2014/main" xmlns=""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38</a:t>
            </a:fld>
            <a:r>
              <a:rPr lang="en-US" sz="1600" b="1" dirty="0" smtClean="0">
                <a:solidFill>
                  <a:srgbClr val="002060"/>
                </a:solidFill>
              </a:rPr>
              <a:t>/46</a:t>
            </a:r>
            <a:endParaRPr lang="en-US" sz="1600" b="1" dirty="0">
              <a:solidFill>
                <a:srgbClr val="002060"/>
              </a:solidFill>
            </a:endParaRPr>
          </a:p>
        </p:txBody>
      </p:sp>
      <p:sp>
        <p:nvSpPr>
          <p:cNvPr id="21" name="Rectangle 20">
            <a:extLst>
              <a:ext uri="{FF2B5EF4-FFF2-40B4-BE49-F238E27FC236}">
                <a16:creationId xmlns:a16="http://schemas.microsoft.com/office/drawing/2014/main" xmlns=""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44837" y="1132344"/>
            <a:ext cx="8418164" cy="2677656"/>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nhóm</a:t>
            </a:r>
            <a:r>
              <a:rPr lang="en-US" sz="2800" dirty="0" smtClean="0">
                <a:solidFill>
                  <a:srgbClr val="002060"/>
                </a:solidFill>
                <a:latin typeface="Times New Roman" panose="02020603050405020304" pitchFamily="18" charset="0"/>
                <a:cs typeface="Times New Roman" panose="02020603050405020304" pitchFamily="18" charset="0"/>
              </a:rPr>
              <a:t> CH=O </a:t>
            </a:r>
            <a:r>
              <a:rPr lang="en-US" sz="2800" dirty="0" err="1" smtClean="0">
                <a:solidFill>
                  <a:srgbClr val="002060"/>
                </a:solidFill>
                <a:latin typeface="Times New Roman" panose="02020603050405020304" pitchFamily="18" charset="0"/>
                <a:cs typeface="Times New Roman" panose="02020603050405020304" pitchFamily="18" charset="0"/>
              </a:rPr>
              <a:t>nhưng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vẫn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ứng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ứng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khử</a:t>
            </a:r>
            <a:r>
              <a:rPr lang="en-US" sz="2800" dirty="0" smtClean="0">
                <a:solidFill>
                  <a:srgbClr val="002060"/>
                </a:solidFill>
                <a:latin typeface="Times New Roman" panose="02020603050405020304" pitchFamily="18" charset="0"/>
                <a:cs typeface="Times New Roman" panose="02020603050405020304" pitchFamily="18" charset="0"/>
              </a:rPr>
              <a:t> 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Cu</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do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đun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môi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kiềm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5"/>
          <a:srcRect t="20979" b="31606"/>
          <a:stretch/>
        </p:blipFill>
        <p:spPr>
          <a:xfrm>
            <a:off x="1524000" y="4114800"/>
            <a:ext cx="5638800" cy="990600"/>
          </a:xfrm>
          <a:prstGeom prst="rect">
            <a:avLst/>
          </a:prstGeom>
        </p:spPr>
      </p:pic>
    </p:spTree>
    <p:extLst>
      <p:ext uri="{BB962C8B-B14F-4D97-AF65-F5344CB8AC3E}">
        <p14:creationId xmlns:p14="http://schemas.microsoft.com/office/powerpoint/2010/main" val="709705611"/>
      </p:ext>
    </p:extLst>
  </p:cSld>
  <p:clrMapOvr>
    <a:masterClrMapping/>
  </p:clrMapOvr>
  <p:transition advClick="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39</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40</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457200" y="989587"/>
            <a:ext cx="8458200" cy="3108543"/>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1:</a:t>
            </a:r>
          </a:p>
          <a:p>
            <a:pPr lvl="0"/>
            <a:r>
              <a:rPr lang="pt-BR" sz="2800" dirty="0" smtClean="0">
                <a:latin typeface="Times New Roman" panose="02020603050405020304" pitchFamily="18" charset="0"/>
                <a:cs typeface="Times New Roman" panose="02020603050405020304" pitchFamily="18" charset="0"/>
              </a:rPr>
              <a:t>Glucozơ và </a:t>
            </a:r>
            <a:r>
              <a:rPr lang="pt-BR" sz="2800" dirty="0">
                <a:latin typeface="Times New Roman" panose="02020603050405020304" pitchFamily="18" charset="0"/>
                <a:cs typeface="Times New Roman" panose="02020603050405020304" pitchFamily="18" charset="0"/>
              </a:rPr>
              <a:t>F</a:t>
            </a:r>
            <a:r>
              <a:rPr lang="pt-BR" sz="2800" dirty="0" smtClean="0">
                <a:latin typeface="Times New Roman" panose="02020603050405020304" pitchFamily="18" charset="0"/>
                <a:cs typeface="Times New Roman" panose="02020603050405020304" pitchFamily="18" charset="0"/>
              </a:rPr>
              <a:t>ructozơ: </a:t>
            </a:r>
            <a:endParaRPr lang="en-US" sz="2800" dirty="0">
              <a:latin typeface="Times New Roman" panose="02020603050405020304" pitchFamily="18" charset="0"/>
              <a:cs typeface="Times New Roman" panose="02020603050405020304" pitchFamily="18" charset="0"/>
            </a:endParaRPr>
          </a:p>
          <a:p>
            <a:pPr marL="514350" indent="-514350">
              <a:buAutoNum type="alphaUcPeriod"/>
            </a:pPr>
            <a:r>
              <a:rPr lang="pt-BR" sz="2800" dirty="0" smtClean="0">
                <a:latin typeface="Times New Roman" panose="02020603050405020304" pitchFamily="18" charset="0"/>
                <a:cs typeface="Times New Roman" panose="02020603050405020304" pitchFamily="18" charset="0"/>
              </a:rPr>
              <a:t>đều tạo được dung dịch màu xanh lam khi tác dụng với Cu(OH)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nhóm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chức</a:t>
            </a:r>
            <a:r>
              <a:rPr lang="en-US" sz="2800" dirty="0" smtClean="0">
                <a:latin typeface="Times New Roman" panose="02020603050405020304" pitchFamily="18" charset="0"/>
                <a:cs typeface="Times New Roman" panose="02020603050405020304" pitchFamily="18" charset="0"/>
              </a:rPr>
              <a:t> CHO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hai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thù</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cùng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chất</a:t>
            </a:r>
            <a:r>
              <a:rPr lang="en-US"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tồn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yếu</a:t>
            </a:r>
            <a:r>
              <a:rPr lang="en-US" sz="2800" dirty="0" smtClean="0">
                <a:latin typeface="Times New Roman" panose="02020603050405020304" pitchFamily="18" charset="0"/>
                <a:cs typeface="Times New Roman" panose="02020603050405020304" pitchFamily="18" charset="0"/>
              </a:rPr>
              <a:t> ở </a:t>
            </a:r>
            <a:r>
              <a:rPr lang="en-US" sz="2800" dirty="0" err="1" smtClean="0">
                <a:latin typeface="Times New Roman" panose="02020603050405020304" pitchFamily="18" charset="0"/>
                <a:cs typeface="Times New Roman" panose="02020603050405020304" pitchFamily="18" charset="0"/>
              </a:rPr>
              <a:t>dạng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hở</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503655" y="4528917"/>
            <a:ext cx="740908" cy="1015663"/>
          </a:xfrm>
          <a:prstGeom prst="rect">
            <a:avLst/>
          </a:prstGeom>
          <a:noFill/>
        </p:spPr>
        <p:txBody>
          <a:bodyPr wrap="none" lIns="91440" tIns="45720" rIns="91440" bIns="45720">
            <a:spAutoFit/>
          </a:bodyPr>
          <a:lstStyle/>
          <a:p>
            <a:pPr algn="ctr"/>
            <a:r>
              <a:rPr lang="en-US" sz="6000" b="1" cap="none" spc="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a:t>
            </a:r>
            <a:endParaRPr lang="en-US" sz="6000" b="1" cap="none" spc="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41</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874693"/>
            <a:ext cx="85344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2: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a:t>
            </a:r>
            <a:r>
              <a:rPr lang="pt-BR" sz="2800" dirty="0" smtClean="0">
                <a:latin typeface="Times New Roman" panose="02020603050405020304" pitchFamily="18" charset="0"/>
                <a:cs typeface="Times New Roman" panose="02020603050405020304" pitchFamily="18" charset="0"/>
              </a:rPr>
              <a:t>dung dịch: </a:t>
            </a:r>
            <a:endParaRPr lang="en-US" sz="2800"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   glixerol,         fomanđehit,    etanol.</a:t>
            </a:r>
          </a:p>
          <a:p>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12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6,      </a:t>
            </a:r>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5</a:t>
            </a:r>
            <a:r>
              <a:rPr lang="en-US" sz="2800" dirty="0" smtClean="0">
                <a:latin typeface="Times New Roman" panose="02020603050405020304" pitchFamily="18" charset="0"/>
                <a:cs typeface="Times New Roman" panose="02020603050405020304" pitchFamily="18" charset="0"/>
              </a:rPr>
              <a:t>(OH)</a:t>
            </a:r>
            <a:r>
              <a:rPr lang="en-US" sz="2800" baseline="-25000" dirty="0" smtClean="0">
                <a:latin typeface="Times New Roman" panose="02020603050405020304" pitchFamily="18" charset="0"/>
                <a:cs typeface="Times New Roman" panose="02020603050405020304" pitchFamily="18" charset="0"/>
              </a:rPr>
              <a:t>3,       </a:t>
            </a:r>
            <a:r>
              <a:rPr lang="pt-BR" sz="2800" dirty="0" smtClean="0">
                <a:latin typeface="Times New Roman" panose="02020603050405020304" pitchFamily="18" charset="0"/>
                <a:cs typeface="Times New Roman" panose="02020603050405020304" pitchFamily="18" charset="0"/>
              </a:rPr>
              <a:t>HCHO,          </a:t>
            </a:r>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5</a:t>
            </a:r>
            <a:r>
              <a:rPr lang="en-US" sz="2800" dirty="0" smtClean="0">
                <a:latin typeface="Times New Roman" panose="02020603050405020304" pitchFamily="18" charset="0"/>
                <a:cs typeface="Times New Roman" panose="02020603050405020304" pitchFamily="18" charset="0"/>
              </a:rPr>
              <a:t>OH</a:t>
            </a:r>
            <a:endParaRPr lang="pt-BR" sz="2800" dirty="0" smtClean="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u="sng" dirty="0" smtClean="0">
                <a:latin typeface="Times New Roman" panose="02020603050405020304" pitchFamily="18" charset="0"/>
                <a:cs typeface="Times New Roman" panose="02020603050405020304" pitchFamily="18" charset="0"/>
              </a:rPr>
              <a:t> </a:t>
            </a:r>
            <a:endParaRPr lang="en-US" sz="2800" u="sng"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6170376"/>
              </p:ext>
            </p:extLst>
          </p:nvPr>
        </p:nvGraphicFramePr>
        <p:xfrm>
          <a:off x="33874" y="2566878"/>
          <a:ext cx="9000052" cy="4024422"/>
        </p:xfrm>
        <a:graphic>
          <a:graphicData uri="http://schemas.openxmlformats.org/drawingml/2006/table">
            <a:tbl>
              <a:tblPr firstRow="1" bandRow="1">
                <a:tableStyleId>{5940675A-B579-460E-94D1-54222C63F5DA}</a:tableStyleId>
              </a:tblPr>
              <a:tblGrid>
                <a:gridCol w="2780369">
                  <a:extLst>
                    <a:ext uri="{9D8B030D-6E8A-4147-A177-3AD203B41FA5}">
                      <a16:colId xmlns:a16="http://schemas.microsoft.com/office/drawing/2014/main" xmlns="" val="2737440981"/>
                    </a:ext>
                  </a:extLst>
                </a:gridCol>
                <a:gridCol w="1495283">
                  <a:extLst>
                    <a:ext uri="{9D8B030D-6E8A-4147-A177-3AD203B41FA5}">
                      <a16:colId xmlns:a16="http://schemas.microsoft.com/office/drawing/2014/main" xmlns="" val="4239201365"/>
                    </a:ext>
                  </a:extLst>
                </a:gridCol>
                <a:gridCol w="1524000">
                  <a:extLst>
                    <a:ext uri="{9D8B030D-6E8A-4147-A177-3AD203B41FA5}">
                      <a16:colId xmlns:a16="http://schemas.microsoft.com/office/drawing/2014/main" xmlns="" val="3970607133"/>
                    </a:ext>
                  </a:extLst>
                </a:gridCol>
                <a:gridCol w="1676400">
                  <a:extLst>
                    <a:ext uri="{9D8B030D-6E8A-4147-A177-3AD203B41FA5}">
                      <a16:colId xmlns:a16="http://schemas.microsoft.com/office/drawing/2014/main" xmlns="" val="3496287618"/>
                    </a:ext>
                  </a:extLst>
                </a:gridCol>
                <a:gridCol w="1524000">
                  <a:extLst>
                    <a:ext uri="{9D8B030D-6E8A-4147-A177-3AD203B41FA5}">
                      <a16:colId xmlns:a16="http://schemas.microsoft.com/office/drawing/2014/main" xmlns="" val="3460192715"/>
                    </a:ext>
                  </a:extLst>
                </a:gridCol>
              </a:tblGrid>
              <a:tr h="805296">
                <a:tc>
                  <a:txBody>
                    <a:bodyPr/>
                    <a:lstStyle/>
                    <a:p>
                      <a:pPr algn="ctr"/>
                      <a:endParaRPr lang="en-US" sz="2400" dirty="0" smtClean="0">
                        <a:latin typeface="Times New Roman" panose="02020603050405020304" pitchFamily="18" charset="0"/>
                        <a:cs typeface="Times New Roman" panose="02020603050405020304" pitchFamily="18" charset="0"/>
                      </a:endParaRPr>
                    </a:p>
                    <a:p>
                      <a:pPr algn="ct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400" dirty="0" smtClean="0">
                          <a:latin typeface="Times New Roman" panose="02020603050405020304" pitchFamily="18" charset="0"/>
                          <a:cs typeface="Times New Roman" panose="02020603050405020304" pitchFamily="18" charset="0"/>
                        </a:rPr>
                        <a:t>Glucozơ</a:t>
                      </a:r>
                      <a:endParaRPr lang="en-US" sz="24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latin typeface="Times New Roman" panose="02020603050405020304" pitchFamily="18" charset="0"/>
                          <a:cs typeface="Times New Roman" panose="02020603050405020304" pitchFamily="18" charset="0"/>
                        </a:rPr>
                        <a:t>glixerol</a:t>
                      </a:r>
                      <a:endParaRPr lang="en-US" sz="24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latin typeface="Times New Roman" panose="02020603050405020304" pitchFamily="18" charset="0"/>
                          <a:cs typeface="Times New Roman" panose="02020603050405020304" pitchFamily="18" charset="0"/>
                        </a:rPr>
                        <a:t>fomanđehit</a:t>
                      </a: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400" dirty="0" smtClean="0">
                          <a:latin typeface="Times New Roman" panose="02020603050405020304" pitchFamily="18" charset="0"/>
                          <a:cs typeface="Times New Roman" panose="02020603050405020304" pitchFamily="18" charset="0"/>
                        </a:rPr>
                        <a:t>etanol</a:t>
                      </a:r>
                      <a:endParaRPr lang="en-US" sz="24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162576627"/>
                  </a:ext>
                </a:extLst>
              </a:tr>
              <a:tr h="1495263">
                <a:tc>
                  <a:txBody>
                    <a:bodyPr/>
                    <a:lstStyle/>
                    <a:p>
                      <a:r>
                        <a:rPr lang="en-US" sz="2400" dirty="0" smtClean="0">
                          <a:latin typeface="Times New Roman" panose="02020603050405020304" pitchFamily="18" charset="0"/>
                          <a:cs typeface="Times New Roman" panose="02020603050405020304" pitchFamily="18" charset="0"/>
                        </a:rPr>
                        <a:t>Cu</a:t>
                      </a:r>
                      <a:r>
                        <a:rPr lang="en-US" sz="2400" baseline="0" dirty="0" smtClean="0">
                          <a:latin typeface="Times New Roman" panose="02020603050405020304" pitchFamily="18" charset="0"/>
                          <a:cs typeface="Times New Roman" panose="02020603050405020304" pitchFamily="18" charset="0"/>
                        </a:rPr>
                        <a:t>(OH)</a:t>
                      </a:r>
                      <a:r>
                        <a:rPr lang="en-US" sz="2400" baseline="-25000" dirty="0" smtClean="0">
                          <a:latin typeface="Times New Roman" panose="02020603050405020304" pitchFamily="18" charset="0"/>
                          <a:cs typeface="Times New Roman" panose="02020603050405020304" pitchFamily="18" charset="0"/>
                        </a:rPr>
                        <a:t>2</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nhiệt</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độ</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thường</a:t>
                      </a: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err="1" smtClean="0">
                          <a:latin typeface="Times New Roman" panose="02020603050405020304" pitchFamily="18" charset="0"/>
                          <a:cs typeface="Times New Roman" panose="02020603050405020304" pitchFamily="18" charset="0"/>
                        </a:rPr>
                        <a:t>dd</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màu</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xanh</a:t>
                      </a:r>
                      <a:r>
                        <a:rPr lang="en-US" sz="2400" baseline="0" dirty="0" smtClean="0">
                          <a:latin typeface="Times New Roman" panose="02020603050405020304" pitchFamily="18" charset="0"/>
                          <a:cs typeface="Times New Roman" panose="02020603050405020304" pitchFamily="18" charset="0"/>
                        </a:rPr>
                        <a:t> lam</a:t>
                      </a:r>
                      <a:endParaRPr lang="en-US" sz="24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dd</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màu</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xanh</a:t>
                      </a:r>
                      <a:r>
                        <a:rPr lang="en-US" sz="2400" baseline="0" dirty="0" smtClean="0">
                          <a:latin typeface="Times New Roman" panose="02020603050405020304" pitchFamily="18" charset="0"/>
                          <a:cs typeface="Times New Roman" panose="02020603050405020304" pitchFamily="18" charset="0"/>
                        </a:rPr>
                        <a:t> lam</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r>
                        <a:rPr lang="en-US" sz="2400" dirty="0" err="1" smtClean="0">
                          <a:latin typeface="Times New Roman" panose="02020603050405020304" pitchFamily="18" charset="0"/>
                          <a:cs typeface="Times New Roman" panose="02020603050405020304" pitchFamily="18" charset="0"/>
                        </a:rPr>
                        <a:t>Không</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hiện</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tượng</a:t>
                      </a: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Không</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hiện</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tượng</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1602551693"/>
                  </a:ext>
                </a:extLst>
              </a:tr>
              <a:tr h="14086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Cu</a:t>
                      </a:r>
                      <a:r>
                        <a:rPr lang="en-US" sz="2400" baseline="0" dirty="0" smtClean="0">
                          <a:latin typeface="Times New Roman" panose="02020603050405020304" pitchFamily="18" charset="0"/>
                          <a:cs typeface="Times New Roman" panose="02020603050405020304" pitchFamily="18" charset="0"/>
                        </a:rPr>
                        <a:t>(OH)</a:t>
                      </a:r>
                      <a:r>
                        <a:rPr lang="en-US" sz="2400" baseline="-25000" dirty="0" smtClean="0">
                          <a:latin typeface="Times New Roman" panose="02020603050405020304" pitchFamily="18" charset="0"/>
                          <a:cs typeface="Times New Roman" panose="02020603050405020304" pitchFamily="18" charset="0"/>
                        </a:rPr>
                        <a:t>2</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đun</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sôi</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đỏ</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gạch</a:t>
                      </a:r>
                      <a:r>
                        <a:rPr lang="en-US" sz="2400" baseline="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Không</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hiện</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tượng</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đỏ</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gạch</a:t>
                      </a:r>
                      <a:r>
                        <a:rPr lang="en-US" sz="2400" baseline="0" dirty="0" smtClean="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Times New Roman" panose="02020603050405020304" pitchFamily="18" charset="0"/>
                          <a:cs typeface="Times New Roman" panose="02020603050405020304" pitchFamily="18" charset="0"/>
                        </a:rPr>
                        <a:t>Không</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hiện</a:t>
                      </a:r>
                      <a:r>
                        <a:rPr lang="en-US" sz="2400" baseline="0" dirty="0" smtClean="0">
                          <a:latin typeface="Times New Roman" panose="02020603050405020304" pitchFamily="18" charset="0"/>
                          <a:cs typeface="Times New Roman" panose="02020603050405020304" pitchFamily="18" charset="0"/>
                        </a:rPr>
                        <a:t> </a:t>
                      </a:r>
                      <a:r>
                        <a:rPr lang="en-US" sz="2400" baseline="0" dirty="0" err="1" smtClean="0">
                          <a:latin typeface="Times New Roman" panose="02020603050405020304" pitchFamily="18" charset="0"/>
                          <a:cs typeface="Times New Roman" panose="02020603050405020304" pitchFamily="18" charset="0"/>
                        </a:rPr>
                        <a:t>tượng</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754195977"/>
                  </a:ext>
                </a:extLst>
              </a:tr>
            </a:tbl>
          </a:graphicData>
        </a:graphic>
      </p:graphicFrame>
      <p:grpSp>
        <p:nvGrpSpPr>
          <p:cNvPr id="24" name="Group 23"/>
          <p:cNvGrpSpPr/>
          <p:nvPr/>
        </p:nvGrpSpPr>
        <p:grpSpPr>
          <a:xfrm>
            <a:off x="67748" y="2630644"/>
            <a:ext cx="2904052" cy="800219"/>
            <a:chOff x="67748" y="2297668"/>
            <a:chExt cx="2904052" cy="800219"/>
          </a:xfrm>
        </p:grpSpPr>
        <p:cxnSp>
          <p:nvCxnSpPr>
            <p:cNvPr id="7" name="Straight Connector 6"/>
            <p:cNvCxnSpPr/>
            <p:nvPr/>
          </p:nvCxnSpPr>
          <p:spPr>
            <a:xfrm>
              <a:off x="67748" y="2332962"/>
              <a:ext cx="2810570" cy="764925"/>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95400" y="2297668"/>
              <a:ext cx="1676400"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Chất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cần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tìm</a:t>
              </a:r>
              <a:endParaRPr lang="en-US" sz="2200"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104693" y="2667000"/>
              <a:ext cx="1582918"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Thuốc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thử</a:t>
              </a:r>
              <a:endParaRPr lang="en-US" sz="2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61890331"/>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42</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838200"/>
            <a:ext cx="8534400" cy="523220"/>
          </a:xfrm>
          <a:prstGeom prst="rect">
            <a:avLst/>
          </a:prstGeom>
          <a:noFill/>
          <a:ln w="9525">
            <a:noFill/>
            <a:miter lim="800000"/>
            <a:headEnd/>
            <a:tailEnd/>
          </a:ln>
        </p:spPr>
        <p:txBody>
          <a:bodyPr wrap="square">
            <a:spAutoFit/>
          </a:bodyPr>
          <a:lstStyle/>
          <a:p>
            <a:r>
              <a:rPr lang="en-US" sz="2800" b="1" dirty="0" smtClean="0">
                <a:solidFill>
                  <a:srgbClr val="002060"/>
                </a:solidFill>
                <a:latin typeface="Times New Roman" pitchFamily="18" charset="0"/>
                <a:cs typeface="Times New Roman" pitchFamily="18" charset="0"/>
              </a:rPr>
              <a:t>4 </a:t>
            </a:r>
            <a:r>
              <a:rPr lang="en-US" sz="2800" b="1" dirty="0" err="1" smtClean="0">
                <a:solidFill>
                  <a:srgbClr val="002060"/>
                </a:solidFill>
                <a:latin typeface="Times New Roman" pitchFamily="18" charset="0"/>
                <a:cs typeface="Times New Roman" pitchFamily="18" charset="0"/>
              </a:rPr>
              <a:t>phương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trình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ứng</a:t>
            </a:r>
            <a:r>
              <a:rPr lang="en-US" sz="2800" b="1" dirty="0" smtClean="0">
                <a:solidFill>
                  <a:srgbClr val="002060"/>
                </a:solidFill>
                <a:latin typeface="Times New Roman" pitchFamily="18" charset="0"/>
                <a:cs typeface="Times New Roman" pitchFamily="18" charset="0"/>
              </a:rPr>
              <a:t> minh </a:t>
            </a:r>
            <a:r>
              <a:rPr lang="en-US" sz="2800" b="1" dirty="0" err="1" smtClean="0">
                <a:solidFill>
                  <a:srgbClr val="002060"/>
                </a:solidFill>
                <a:latin typeface="Times New Roman" pitchFamily="18" charset="0"/>
                <a:cs typeface="Times New Roman" pitchFamily="18" charset="0"/>
              </a:rPr>
              <a:t>họa</a:t>
            </a:r>
            <a:r>
              <a:rPr lang="en-US" sz="2800" b="1"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8" name="Rectangle 27"/>
          <p:cNvSpPr/>
          <p:nvPr/>
        </p:nvSpPr>
        <p:spPr>
          <a:xfrm>
            <a:off x="228600" y="5538097"/>
            <a:ext cx="4086431"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HCHO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2Cu(OH)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NaOH</a:t>
            </a:r>
            <a:endParaRPr lang="en-US" sz="2400" dirty="0">
              <a:latin typeface="Times New Roman" panose="02020603050405020304" pitchFamily="18" charset="0"/>
              <a:cs typeface="Times New Roman" panose="02020603050405020304" pitchFamily="18" charset="0"/>
            </a:endParaRPr>
          </a:p>
        </p:txBody>
      </p:sp>
      <p:grpSp>
        <p:nvGrpSpPr>
          <p:cNvPr id="20" name="Group 19"/>
          <p:cNvGrpSpPr/>
          <p:nvPr/>
        </p:nvGrpSpPr>
        <p:grpSpPr>
          <a:xfrm>
            <a:off x="491836" y="1371600"/>
            <a:ext cx="8000525" cy="531695"/>
            <a:chOff x="411034" y="3733800"/>
            <a:chExt cx="8000525" cy="531695"/>
          </a:xfrm>
        </p:grpSpPr>
        <p:cxnSp>
          <p:nvCxnSpPr>
            <p:cNvPr id="21" name="Straight Arrow Connector 20"/>
            <p:cNvCxnSpPr/>
            <p:nvPr/>
          </p:nvCxnSpPr>
          <p:spPr>
            <a:xfrm>
              <a:off x="3886200"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3" name="Rectangle 22"/>
            <p:cNvSpPr/>
            <p:nvPr/>
          </p:nvSpPr>
          <p:spPr>
            <a:xfrm>
              <a:off x="5016975" y="3733800"/>
              <a:ext cx="3394584"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11</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Cu + 2H</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O</a:t>
              </a:r>
            </a:p>
          </p:txBody>
        </p:sp>
        <p:sp>
          <p:nvSpPr>
            <p:cNvPr id="33" name="Rectangle 32"/>
            <p:cNvSpPr/>
            <p:nvPr/>
          </p:nvSpPr>
          <p:spPr>
            <a:xfrm>
              <a:off x="411034" y="3742275"/>
              <a:ext cx="3401893"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endParaRPr lang="en-US" sz="2800" baseline="-25000" dirty="0">
                <a:solidFill>
                  <a:srgbClr val="002060"/>
                </a:solidFill>
                <a:latin typeface="Times New Roman" panose="02020603050405020304" pitchFamily="18" charset="0"/>
                <a:cs typeface="Times New Roman" panose="02020603050405020304" pitchFamily="18" charset="0"/>
              </a:endParaRPr>
            </a:p>
          </p:txBody>
        </p:sp>
      </p:grpSp>
      <p:sp>
        <p:nvSpPr>
          <p:cNvPr id="34" name="Rectangle 33"/>
          <p:cNvSpPr/>
          <p:nvPr/>
        </p:nvSpPr>
        <p:spPr>
          <a:xfrm>
            <a:off x="4739820" y="1905000"/>
            <a:ext cx="2762295" cy="461665"/>
          </a:xfrm>
          <a:prstGeom prst="rect">
            <a:avLst/>
          </a:prstGeom>
        </p:spPr>
        <p:txBody>
          <a:bodyPr wrap="none">
            <a:spAutoFit/>
          </a:bodyPr>
          <a:lstStyle/>
          <a:p>
            <a:r>
              <a:rPr lang="vi-VN" sz="2400" b="1" dirty="0">
                <a:solidFill>
                  <a:srgbClr val="1909E5"/>
                </a:solidFill>
                <a:latin typeface="+mj-lt"/>
              </a:rPr>
              <a:t>phức đồng-glucozơ </a:t>
            </a:r>
            <a:endParaRPr lang="en-US" sz="2400" b="1" dirty="0">
              <a:solidFill>
                <a:srgbClr val="1909E5"/>
              </a:solidFill>
              <a:latin typeface="+mj-lt"/>
            </a:endParaRPr>
          </a:p>
        </p:txBody>
      </p:sp>
      <p:grpSp>
        <p:nvGrpSpPr>
          <p:cNvPr id="35" name="Group 34"/>
          <p:cNvGrpSpPr/>
          <p:nvPr/>
        </p:nvGrpSpPr>
        <p:grpSpPr>
          <a:xfrm>
            <a:off x="452582" y="2545616"/>
            <a:ext cx="8095999" cy="470140"/>
            <a:chOff x="411034" y="3733800"/>
            <a:chExt cx="8095999" cy="470140"/>
          </a:xfrm>
        </p:grpSpPr>
        <p:cxnSp>
          <p:nvCxnSpPr>
            <p:cNvPr id="36" name="Straight Arrow Connector 35"/>
            <p:cNvCxnSpPr/>
            <p:nvPr/>
          </p:nvCxnSpPr>
          <p:spPr>
            <a:xfrm>
              <a:off x="3997052"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7" name="Rectangle 36"/>
            <p:cNvSpPr/>
            <p:nvPr/>
          </p:nvSpPr>
          <p:spPr>
            <a:xfrm>
              <a:off x="5016975" y="3733800"/>
              <a:ext cx="3490058" cy="461665"/>
            </a:xfrm>
            <a:prstGeom prst="rect">
              <a:avLst/>
            </a:prstGeom>
          </p:spPr>
          <p:txBody>
            <a:bodyPr wrap="none">
              <a:spAutoFit/>
            </a:bodyPr>
            <a:lstStyle/>
            <a:p>
              <a:r>
                <a:rPr lang="en-US" sz="2400" dirty="0">
                  <a:solidFill>
                    <a:srgbClr val="002060"/>
                  </a:solidFill>
                  <a:latin typeface="Times New Roman" panose="02020603050405020304" pitchFamily="18" charset="0"/>
                  <a:cs typeface="Times New Roman" panose="02020603050405020304" pitchFamily="18" charset="0"/>
                </a:rPr>
                <a:t>[</a:t>
              </a:r>
              <a:r>
                <a:rPr lang="en-US" sz="2400" dirty="0" smtClean="0">
                  <a:solidFill>
                    <a:srgbClr val="002060"/>
                  </a:solidFill>
                  <a:latin typeface="Times New Roman" panose="02020603050405020304" pitchFamily="18" charset="0"/>
                  <a:cs typeface="Times New Roman" panose="02020603050405020304" pitchFamily="18" charset="0"/>
                </a:rPr>
                <a:t>C</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25000" dirty="0" smtClean="0">
                  <a:solidFill>
                    <a:srgbClr val="002060"/>
                  </a:solidFill>
                  <a:latin typeface="Times New Roman" panose="02020603050405020304" pitchFamily="18" charset="0"/>
                  <a:cs typeface="Times New Roman" panose="02020603050405020304" pitchFamily="18" charset="0"/>
                </a:rPr>
                <a:t>5</a:t>
              </a:r>
              <a:r>
                <a:rPr lang="en-US" sz="240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Cu </a:t>
              </a:r>
              <a:r>
                <a:rPr lang="en-US" sz="2400" dirty="0">
                  <a:solidFill>
                    <a:srgbClr val="002060"/>
                  </a:solidFill>
                  <a:latin typeface="Times New Roman" panose="02020603050405020304" pitchFamily="18" charset="0"/>
                  <a:cs typeface="Times New Roman" panose="02020603050405020304" pitchFamily="18" charset="0"/>
                </a:rPr>
                <a:t>+ 2H</a:t>
              </a:r>
              <a:r>
                <a:rPr lang="en-US" sz="2400" baseline="-25000" dirty="0">
                  <a:solidFill>
                    <a:srgbClr val="002060"/>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O</a:t>
              </a:r>
            </a:p>
          </p:txBody>
        </p:sp>
        <p:sp>
          <p:nvSpPr>
            <p:cNvPr id="38" name="Rectangle 37"/>
            <p:cNvSpPr/>
            <p:nvPr/>
          </p:nvSpPr>
          <p:spPr>
            <a:xfrm>
              <a:off x="411034" y="3742275"/>
              <a:ext cx="3164649"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2C</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25000" dirty="0" smtClean="0">
                  <a:solidFill>
                    <a:srgbClr val="002060"/>
                  </a:solidFill>
                  <a:latin typeface="Times New Roman" panose="02020603050405020304" pitchFamily="18" charset="0"/>
                  <a:cs typeface="Times New Roman" panose="02020603050405020304" pitchFamily="18" charset="0"/>
                </a:rPr>
                <a:t>5</a:t>
              </a:r>
              <a:r>
                <a:rPr lang="en-US" sz="240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Cu(OH)</a:t>
              </a:r>
              <a:r>
                <a:rPr lang="en-US" sz="2400" baseline="-25000" dirty="0" smtClean="0">
                  <a:solidFill>
                    <a:srgbClr val="002060"/>
                  </a:solidFill>
                  <a:latin typeface="Times New Roman" panose="02020603050405020304" pitchFamily="18" charset="0"/>
                  <a:cs typeface="Times New Roman" panose="02020603050405020304" pitchFamily="18" charset="0"/>
                </a:rPr>
                <a:t>2</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39" name="Rectangle 38"/>
          <p:cNvSpPr/>
          <p:nvPr/>
        </p:nvSpPr>
        <p:spPr>
          <a:xfrm>
            <a:off x="4815270" y="3058180"/>
            <a:ext cx="2549096" cy="461665"/>
          </a:xfrm>
          <a:prstGeom prst="rect">
            <a:avLst/>
          </a:prstGeom>
        </p:spPr>
        <p:txBody>
          <a:bodyPr wrap="none">
            <a:spAutoFit/>
          </a:bodyPr>
          <a:lstStyle/>
          <a:p>
            <a:r>
              <a:rPr lang="vi-VN" sz="2400" b="1" dirty="0" smtClean="0">
                <a:solidFill>
                  <a:srgbClr val="1909E5"/>
                </a:solidFill>
                <a:latin typeface="+mj-lt"/>
              </a:rPr>
              <a:t>Đồng</a:t>
            </a:r>
            <a:r>
              <a:rPr lang="en-US" sz="2400" b="1" dirty="0" smtClean="0">
                <a:solidFill>
                  <a:srgbClr val="1909E5"/>
                </a:solidFill>
                <a:latin typeface="+mj-lt"/>
              </a:rPr>
              <a:t> (</a:t>
            </a:r>
            <a:r>
              <a:rPr lang="en-US" sz="2400" b="1" dirty="0" smtClean="0">
                <a:solidFill>
                  <a:srgbClr val="1909E5"/>
                </a:solidFill>
                <a:latin typeface="Times New Roman" panose="02020603050405020304" pitchFamily="18" charset="0"/>
                <a:cs typeface="Times New Roman" panose="02020603050405020304" pitchFamily="18" charset="0"/>
              </a:rPr>
              <a:t>II</a:t>
            </a:r>
            <a:r>
              <a:rPr lang="en-US" sz="2400" b="1" dirty="0" smtClean="0">
                <a:solidFill>
                  <a:srgbClr val="1909E5"/>
                </a:solidFill>
                <a:latin typeface="+mj-lt"/>
              </a:rPr>
              <a:t>)</a:t>
            </a:r>
            <a:r>
              <a:rPr lang="en-US" sz="2400" b="1" dirty="0">
                <a:solidFill>
                  <a:srgbClr val="1909E5"/>
                </a:solidFill>
                <a:latin typeface="Times New Roman" panose="02020603050405020304" pitchFamily="18" charset="0"/>
                <a:cs typeface="Times New Roman" panose="02020603050405020304" pitchFamily="18" charset="0"/>
              </a:rPr>
              <a:t> </a:t>
            </a:r>
            <a:r>
              <a:rPr lang="vi-VN" sz="2400" b="1" dirty="0" smtClean="0">
                <a:solidFill>
                  <a:srgbClr val="1909E5"/>
                </a:solidFill>
                <a:latin typeface="Times New Roman" panose="02020603050405020304" pitchFamily="18" charset="0"/>
                <a:cs typeface="Times New Roman" panose="02020603050405020304" pitchFamily="18" charset="0"/>
              </a:rPr>
              <a:t>gl</a:t>
            </a:r>
            <a:r>
              <a:rPr lang="en-US" sz="2400" b="1" dirty="0" err="1" smtClean="0">
                <a:solidFill>
                  <a:srgbClr val="1909E5"/>
                </a:solidFill>
                <a:latin typeface="Times New Roman" panose="02020603050405020304" pitchFamily="18" charset="0"/>
                <a:cs typeface="Times New Roman" panose="02020603050405020304" pitchFamily="18" charset="0"/>
              </a:rPr>
              <a:t>ixerat</a:t>
            </a:r>
            <a:r>
              <a:rPr lang="vi-VN" sz="2400" b="1" dirty="0" smtClean="0">
                <a:solidFill>
                  <a:srgbClr val="1909E5"/>
                </a:solidFill>
                <a:latin typeface="+mj-lt"/>
              </a:rPr>
              <a:t> </a:t>
            </a:r>
            <a:endParaRPr lang="en-US" sz="2400" b="1" dirty="0">
              <a:solidFill>
                <a:srgbClr val="1909E5"/>
              </a:solidFill>
              <a:latin typeface="+mj-lt"/>
            </a:endParaRPr>
          </a:p>
        </p:txBody>
      </p:sp>
      <p:grpSp>
        <p:nvGrpSpPr>
          <p:cNvPr id="40" name="Group 39"/>
          <p:cNvGrpSpPr/>
          <p:nvPr/>
        </p:nvGrpSpPr>
        <p:grpSpPr>
          <a:xfrm>
            <a:off x="6515504" y="3599753"/>
            <a:ext cx="1524000" cy="461665"/>
            <a:chOff x="5334000" y="5011628"/>
            <a:chExt cx="1219200" cy="461665"/>
          </a:xfrm>
        </p:grpSpPr>
        <p:cxnSp>
          <p:nvCxnSpPr>
            <p:cNvPr id="41" name="Straight Arrow Connector 40"/>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2" name="TextBox 41"/>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43" name="Group 42"/>
          <p:cNvGrpSpPr/>
          <p:nvPr/>
        </p:nvGrpSpPr>
        <p:grpSpPr>
          <a:xfrm>
            <a:off x="838200" y="4258402"/>
            <a:ext cx="724304" cy="461665"/>
            <a:chOff x="5393791" y="5011628"/>
            <a:chExt cx="1219200" cy="461665"/>
          </a:xfrm>
        </p:grpSpPr>
        <p:cxnSp>
          <p:nvCxnSpPr>
            <p:cNvPr id="44" name="Straight Arrow Connector 4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5" name="TextBox 44"/>
            <p:cNvSpPr txBox="1"/>
            <p:nvPr/>
          </p:nvSpPr>
          <p:spPr>
            <a:xfrm>
              <a:off x="5393791" y="5011628"/>
              <a:ext cx="1219200" cy="461665"/>
            </a:xfrm>
            <a:prstGeom prst="rect">
              <a:avLst/>
            </a:prstGeom>
            <a:noFill/>
          </p:spPr>
          <p:txBody>
            <a:bodyPr wrap="square" rtlCol="0">
              <a:spAutoFit/>
            </a:bodyPr>
            <a:lstStyle/>
            <a:p>
              <a:endParaRPr lang="en-US" sz="2400" dirty="0">
                <a:solidFill>
                  <a:srgbClr val="002060"/>
                </a:solidFill>
                <a:latin typeface="Times New Roman" panose="02020603050405020304" pitchFamily="18" charset="0"/>
                <a:cs typeface="Times New Roman" panose="02020603050405020304" pitchFamily="18" charset="0"/>
              </a:endParaRPr>
            </a:p>
          </p:txBody>
        </p:sp>
      </p:grpSp>
      <p:sp>
        <p:nvSpPr>
          <p:cNvPr id="46" name="Rectangle 45"/>
          <p:cNvSpPr/>
          <p:nvPr/>
        </p:nvSpPr>
        <p:spPr>
          <a:xfrm>
            <a:off x="571904" y="3697613"/>
            <a:ext cx="5692584"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+ 2Cu(OH)</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NaOH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47" name="Rectangle 46"/>
          <p:cNvSpPr/>
          <p:nvPr/>
        </p:nvSpPr>
        <p:spPr>
          <a:xfrm>
            <a:off x="1410104" y="4425315"/>
            <a:ext cx="6819496"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COONa + </a:t>
            </a:r>
            <a:r>
              <a:rPr lang="en-US" sz="2400" dirty="0" smtClean="0">
                <a:solidFill>
                  <a:srgbClr val="C00000"/>
                </a:solidFill>
                <a:latin typeface="Times New Roman" panose="02020603050405020304" pitchFamily="18" charset="0"/>
                <a:cs typeface="Times New Roman" panose="02020603050405020304" pitchFamily="18" charset="0"/>
              </a:rPr>
              <a:t>Cu</a:t>
            </a:r>
            <a:r>
              <a:rPr lang="en-US" sz="2400" baseline="-25000" dirty="0" smtClean="0">
                <a:solidFill>
                  <a:srgbClr val="C00000"/>
                </a:solidFill>
                <a:latin typeface="Times New Roman" panose="02020603050405020304" pitchFamily="18" charset="0"/>
                <a:cs typeface="Times New Roman" panose="02020603050405020304" pitchFamily="18" charset="0"/>
              </a:rPr>
              <a:t>2</a:t>
            </a:r>
            <a:r>
              <a:rPr lang="en-US" sz="2400" dirty="0" smtClean="0">
                <a:solidFill>
                  <a:srgbClr val="C00000"/>
                </a:solidFill>
                <a:latin typeface="Times New Roman" panose="02020603050405020304" pitchFamily="18" charset="0"/>
                <a:cs typeface="Times New Roman" panose="02020603050405020304" pitchFamily="18" charset="0"/>
              </a:rPr>
              <a:t>O↓(</a:t>
            </a:r>
            <a:r>
              <a:rPr lang="en-US" sz="2400" dirty="0" err="1" smtClean="0">
                <a:solidFill>
                  <a:srgbClr val="C00000"/>
                </a:solidFill>
                <a:latin typeface="Times New Roman" panose="02020603050405020304" pitchFamily="18" charset="0"/>
                <a:cs typeface="Times New Roman" panose="02020603050405020304" pitchFamily="18" charset="0"/>
              </a:rPr>
              <a:t>đỏ</a:t>
            </a:r>
            <a:r>
              <a:rPr lang="en-US"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cs typeface="Times New Roman" panose="02020603050405020304" pitchFamily="18" charset="0"/>
              </a:rPr>
              <a:t>gạch</a:t>
            </a:r>
            <a:r>
              <a:rPr lang="en-US" sz="2400" dirty="0" smtClean="0">
                <a:solidFill>
                  <a:srgbClr val="C00000"/>
                </a:solidFill>
                <a:latin typeface="Times New Roman" panose="02020603050405020304" pitchFamily="18" charset="0"/>
                <a:cs typeface="Times New Roman" panose="02020603050405020304" pitchFamily="18" charset="0"/>
              </a:rPr>
              <a:t>)</a:t>
            </a:r>
            <a:r>
              <a:rPr lang="en-US" sz="2400" baseline="-25000"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48" name="Rectangle 47"/>
          <p:cNvSpPr/>
          <p:nvPr/>
        </p:nvSpPr>
        <p:spPr>
          <a:xfrm>
            <a:off x="1886013" y="4886980"/>
            <a:ext cx="1959191" cy="461665"/>
          </a:xfrm>
          <a:prstGeom prst="rect">
            <a:avLst/>
          </a:prstGeom>
        </p:spPr>
        <p:txBody>
          <a:bodyPr wrap="none">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natri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gluconat</a:t>
            </a:r>
            <a:r>
              <a:rPr lang="en-US" sz="2400" dirty="0">
                <a:solidFill>
                  <a:srgbClr val="002060"/>
                </a:solidFill>
                <a:latin typeface="Times New Roman" panose="02020603050405020304" pitchFamily="18" charset="0"/>
                <a:cs typeface="Times New Roman" panose="02020603050405020304" pitchFamily="18" charset="0"/>
              </a:rPr>
              <a:t> </a:t>
            </a:r>
          </a:p>
        </p:txBody>
      </p:sp>
      <p:sp>
        <p:nvSpPr>
          <p:cNvPr id="49" name="Rectangle 48"/>
          <p:cNvSpPr/>
          <p:nvPr/>
        </p:nvSpPr>
        <p:spPr>
          <a:xfrm>
            <a:off x="5402721" y="5550069"/>
            <a:ext cx="3588879"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HCOONa </a:t>
            </a:r>
            <a:r>
              <a:rPr lang="pt-BR" sz="2400" dirty="0">
                <a:latin typeface="Times New Roman" panose="02020603050405020304" pitchFamily="18" charset="0"/>
                <a:cs typeface="Times New Roman" panose="02020603050405020304" pitchFamily="18" charset="0"/>
              </a:rPr>
              <a:t>+ </a:t>
            </a:r>
            <a:r>
              <a:rPr lang="en-US" sz="2400" dirty="0">
                <a:solidFill>
                  <a:srgbClr val="C00000"/>
                </a:solidFill>
                <a:latin typeface="Times New Roman" panose="02020603050405020304" pitchFamily="18" charset="0"/>
                <a:cs typeface="Times New Roman" panose="02020603050405020304" pitchFamily="18" charset="0"/>
              </a:rPr>
              <a:t>Cu</a:t>
            </a:r>
            <a:r>
              <a:rPr lang="en-US" sz="2400" baseline="-25000" dirty="0">
                <a:solidFill>
                  <a:srgbClr val="C00000"/>
                </a:solidFill>
                <a:latin typeface="Times New Roman" panose="02020603050405020304" pitchFamily="18" charset="0"/>
                <a:cs typeface="Times New Roman" panose="02020603050405020304" pitchFamily="18" charset="0"/>
              </a:rPr>
              <a:t>2</a:t>
            </a:r>
            <a:r>
              <a:rPr lang="en-US" sz="2400" dirty="0">
                <a:solidFill>
                  <a:srgbClr val="C00000"/>
                </a:solidFill>
                <a:latin typeface="Times New Roman" panose="02020603050405020304" pitchFamily="18" charset="0"/>
                <a:cs typeface="Times New Roman" panose="02020603050405020304" pitchFamily="18" charset="0"/>
              </a:rPr>
              <a:t>O↓</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3H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O</a:t>
            </a:r>
            <a:endParaRPr lang="en-US" sz="2400" dirty="0">
              <a:latin typeface="Times New Roman" panose="02020603050405020304" pitchFamily="18" charset="0"/>
              <a:cs typeface="Times New Roman" panose="02020603050405020304" pitchFamily="18" charset="0"/>
            </a:endParaRPr>
          </a:p>
        </p:txBody>
      </p:sp>
      <p:grpSp>
        <p:nvGrpSpPr>
          <p:cNvPr id="50" name="Group 49"/>
          <p:cNvGrpSpPr/>
          <p:nvPr/>
        </p:nvGrpSpPr>
        <p:grpSpPr>
          <a:xfrm>
            <a:off x="3994482" y="5448550"/>
            <a:ext cx="1524000" cy="461665"/>
            <a:chOff x="5334000" y="5011628"/>
            <a:chExt cx="1219200" cy="461665"/>
          </a:xfrm>
        </p:grpSpPr>
        <p:cxnSp>
          <p:nvCxnSpPr>
            <p:cNvPr id="51" name="Straight Arrow Connector 50"/>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52" name="TextBox 51"/>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Rectangle 1"/>
          <p:cNvSpPr/>
          <p:nvPr/>
        </p:nvSpPr>
        <p:spPr>
          <a:xfrm>
            <a:off x="-45217" y="1143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1</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3" name="Rectangle 52"/>
          <p:cNvSpPr/>
          <p:nvPr/>
        </p:nvSpPr>
        <p:spPr>
          <a:xfrm>
            <a:off x="-45217" y="2286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2</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5" name="Rectangle 54"/>
          <p:cNvSpPr/>
          <p:nvPr/>
        </p:nvSpPr>
        <p:spPr>
          <a:xfrm>
            <a:off x="-45217" y="3429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3</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6" name="Rectangle 55"/>
          <p:cNvSpPr/>
          <p:nvPr/>
        </p:nvSpPr>
        <p:spPr>
          <a:xfrm>
            <a:off x="-45217" y="4822708"/>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4</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862929173"/>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ppt_x"/>
                                          </p:val>
                                        </p:tav>
                                        <p:tav tm="100000">
                                          <p:val>
                                            <p:strVal val="#ppt_x"/>
                                          </p:val>
                                        </p:tav>
                                      </p:tavLst>
                                    </p:anim>
                                    <p:anim calcmode="lin" valueType="num">
                                      <p:cBhvr additive="base">
                                        <p:cTn id="22" dur="5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ppt_x"/>
                                          </p:val>
                                        </p:tav>
                                        <p:tav tm="100000">
                                          <p:val>
                                            <p:strVal val="#ppt_x"/>
                                          </p:val>
                                        </p:tav>
                                      </p:tavLst>
                                    </p:anim>
                                    <p:anim calcmode="lin" valueType="num">
                                      <p:cBhvr additive="base">
                                        <p:cTn id="26" dur="5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additive="base">
                                        <p:cTn id="29" dur="500" fill="hold"/>
                                        <p:tgtEl>
                                          <p:spTgt spid="53"/>
                                        </p:tgtEl>
                                        <p:attrNameLst>
                                          <p:attrName>ppt_x</p:attrName>
                                        </p:attrNameLst>
                                      </p:cBhvr>
                                      <p:tavLst>
                                        <p:tav tm="0">
                                          <p:val>
                                            <p:strVal val="#ppt_x"/>
                                          </p:val>
                                        </p:tav>
                                        <p:tav tm="100000">
                                          <p:val>
                                            <p:strVal val="#ppt_x"/>
                                          </p:val>
                                        </p:tav>
                                      </p:tavLst>
                                    </p:anim>
                                    <p:anim calcmode="lin" valueType="num">
                                      <p:cBhvr additive="base">
                                        <p:cTn id="30"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ppt_x"/>
                                          </p:val>
                                        </p:tav>
                                        <p:tav tm="100000">
                                          <p:val>
                                            <p:strVal val="#ppt_x"/>
                                          </p:val>
                                        </p:tav>
                                      </p:tavLst>
                                    </p:anim>
                                    <p:anim calcmode="lin" valueType="num">
                                      <p:cBhvr additive="base">
                                        <p:cTn id="36" dur="500" fill="hold"/>
                                        <p:tgtEl>
                                          <p:spTgt spid="4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ppt_x"/>
                                          </p:val>
                                        </p:tav>
                                        <p:tav tm="100000">
                                          <p:val>
                                            <p:strVal val="#ppt_x"/>
                                          </p:val>
                                        </p:tav>
                                      </p:tavLst>
                                    </p:anim>
                                    <p:anim calcmode="lin" valueType="num">
                                      <p:cBhvr additive="base">
                                        <p:cTn id="52" dur="500" fill="hold"/>
                                        <p:tgtEl>
                                          <p:spTgt spid="4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additive="base">
                                        <p:cTn id="55" dur="500" fill="hold"/>
                                        <p:tgtEl>
                                          <p:spTgt spid="55"/>
                                        </p:tgtEl>
                                        <p:attrNameLst>
                                          <p:attrName>ppt_x</p:attrName>
                                        </p:attrNameLst>
                                      </p:cBhvr>
                                      <p:tavLst>
                                        <p:tav tm="0">
                                          <p:val>
                                            <p:strVal val="#ppt_x"/>
                                          </p:val>
                                        </p:tav>
                                        <p:tav tm="100000">
                                          <p:val>
                                            <p:strVal val="#ppt_x"/>
                                          </p:val>
                                        </p:tav>
                                      </p:tavLst>
                                    </p:anim>
                                    <p:anim calcmode="lin" valueType="num">
                                      <p:cBhvr additive="base">
                                        <p:cTn id="56"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fade">
                                      <p:cBhvr>
                                        <p:cTn id="66" dur="1000"/>
                                        <p:tgtEl>
                                          <p:spTgt spid="49"/>
                                        </p:tgtEl>
                                      </p:cBhvr>
                                    </p:animEffect>
                                    <p:anim calcmode="lin" valueType="num">
                                      <p:cBhvr>
                                        <p:cTn id="67" dur="1000" fill="hold"/>
                                        <p:tgtEl>
                                          <p:spTgt spid="49"/>
                                        </p:tgtEl>
                                        <p:attrNameLst>
                                          <p:attrName>ppt_x</p:attrName>
                                        </p:attrNameLst>
                                      </p:cBhvr>
                                      <p:tavLst>
                                        <p:tav tm="0">
                                          <p:val>
                                            <p:strVal val="#ppt_x"/>
                                          </p:val>
                                        </p:tav>
                                        <p:tav tm="100000">
                                          <p:val>
                                            <p:strVal val="#ppt_x"/>
                                          </p:val>
                                        </p:tav>
                                      </p:tavLst>
                                    </p:anim>
                                    <p:anim calcmode="lin" valueType="num">
                                      <p:cBhvr>
                                        <p:cTn id="68" dur="1000" fill="hold"/>
                                        <p:tgtEl>
                                          <p:spTgt spid="49"/>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ppt_x</p:attrName>
                                        </p:attrNameLst>
                                      </p:cBhvr>
                                      <p:tavLst>
                                        <p:tav tm="0">
                                          <p:val>
                                            <p:strVal val="#ppt_x"/>
                                          </p:val>
                                        </p:tav>
                                        <p:tav tm="100000">
                                          <p:val>
                                            <p:strVal val="#ppt_x"/>
                                          </p:val>
                                        </p:tav>
                                      </p:tavLst>
                                    </p:anim>
                                    <p:anim calcmode="lin" valueType="num">
                                      <p:cBhvr>
                                        <p:cTn id="73" dur="1000" fill="hold"/>
                                        <p:tgtEl>
                                          <p:spTgt spid="50"/>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1000"/>
                                        <p:tgtEl>
                                          <p:spTgt spid="56"/>
                                        </p:tgtEl>
                                      </p:cBhvr>
                                    </p:animEffect>
                                    <p:anim calcmode="lin" valueType="num">
                                      <p:cBhvr>
                                        <p:cTn id="77" dur="1000" fill="hold"/>
                                        <p:tgtEl>
                                          <p:spTgt spid="56"/>
                                        </p:tgtEl>
                                        <p:attrNameLst>
                                          <p:attrName>ppt_x</p:attrName>
                                        </p:attrNameLst>
                                      </p:cBhvr>
                                      <p:tavLst>
                                        <p:tav tm="0">
                                          <p:val>
                                            <p:strVal val="#ppt_x"/>
                                          </p:val>
                                        </p:tav>
                                        <p:tav tm="100000">
                                          <p:val>
                                            <p:strVal val="#ppt_x"/>
                                          </p:val>
                                        </p:tav>
                                      </p:tavLst>
                                    </p:anim>
                                    <p:anim calcmode="lin" valueType="num">
                                      <p:cBhvr>
                                        <p:cTn id="78"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9" grpId="0"/>
      <p:bldP spid="46" grpId="0"/>
      <p:bldP spid="47" grpId="0"/>
      <p:bldP spid="48" grpId="0"/>
      <p:bldP spid="49" grpId="0"/>
      <p:bldP spid="2" grpId="0"/>
      <p:bldP spid="53" grpId="0"/>
      <p:bldP spid="55" grpId="0"/>
      <p:bldP spid="5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43</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81000" y="858882"/>
            <a:ext cx="7095836" cy="1692771"/>
          </a:xfrm>
          <a:prstGeom prst="rect">
            <a:avLst/>
          </a:prstGeom>
          <a:noFill/>
          <a:ln w="9525">
            <a:noFill/>
            <a:miter lim="800000"/>
            <a:headEnd/>
            <a:tailEnd/>
          </a:ln>
        </p:spPr>
        <p:txBody>
          <a:bodyPr wrap="square">
            <a:spAutoFit/>
          </a:bodyPr>
          <a:lstStyle/>
          <a:p>
            <a:r>
              <a:rPr lang="en-US" sz="2600" b="1" dirty="0" err="1">
                <a:solidFill>
                  <a:srgbClr val="002060"/>
                </a:solidFill>
                <a:latin typeface="Times New Roman" pitchFamily="18" charset="0"/>
                <a:cs typeface="Times New Roman" pitchFamily="18" charset="0"/>
              </a:rPr>
              <a:t>Bài</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tập</a:t>
            </a:r>
            <a:r>
              <a:rPr lang="en-US" sz="2600" b="1" dirty="0">
                <a:solidFill>
                  <a:srgbClr val="002060"/>
                </a:solidFill>
                <a:latin typeface="Times New Roman" pitchFamily="18" charset="0"/>
                <a:cs typeface="Times New Roman" pitchFamily="18" charset="0"/>
              </a:rPr>
              <a:t> </a:t>
            </a:r>
            <a:r>
              <a:rPr lang="en-US" sz="2600" b="1" dirty="0" smtClean="0">
                <a:solidFill>
                  <a:srgbClr val="002060"/>
                </a:solidFill>
                <a:latin typeface="Times New Roman" pitchFamily="18" charset="0"/>
                <a:cs typeface="Times New Roman" pitchFamily="18" charset="0"/>
              </a:rPr>
              <a:t>3: </a:t>
            </a:r>
            <a:r>
              <a:rPr lang="pt-BR" sz="2600" dirty="0" smtClean="0">
                <a:latin typeface="Times New Roman" panose="02020603050405020304" pitchFamily="18" charset="0"/>
                <a:cs typeface="Times New Roman" panose="02020603050405020304" pitchFamily="18" charset="0"/>
              </a:rPr>
              <a:t>Phân </a:t>
            </a:r>
            <a:r>
              <a:rPr lang="pt-BR" sz="2600" dirty="0">
                <a:latin typeface="Times New Roman" panose="02020603050405020304" pitchFamily="18" charset="0"/>
                <a:cs typeface="Times New Roman" panose="02020603050405020304" pitchFamily="18" charset="0"/>
              </a:rPr>
              <a:t>biệt các dung dịch: </a:t>
            </a:r>
            <a:endParaRPr lang="pt-BR" sz="2600" dirty="0" smtClean="0">
              <a:latin typeface="Times New Roman" panose="02020603050405020304" pitchFamily="18" charset="0"/>
              <a:cs typeface="Times New Roman" panose="02020603050405020304" pitchFamily="18" charset="0"/>
            </a:endParaRPr>
          </a:p>
          <a:p>
            <a:r>
              <a:rPr lang="pt-BR" sz="2600" dirty="0" smtClean="0">
                <a:latin typeface="Times New Roman" panose="02020603050405020304" pitchFamily="18" charset="0"/>
                <a:cs typeface="Times New Roman" panose="02020603050405020304" pitchFamily="18" charset="0"/>
              </a:rPr>
              <a:t>Glucozơ</a:t>
            </a:r>
            <a:r>
              <a:rPr lang="pt-BR" sz="2600" dirty="0">
                <a:latin typeface="Times New Roman" panose="02020603050405020304" pitchFamily="18" charset="0"/>
                <a:cs typeface="Times New Roman" panose="02020603050405020304" pitchFamily="18" charset="0"/>
              </a:rPr>
              <a:t>, </a:t>
            </a:r>
            <a:r>
              <a:rPr lang="pt-BR" sz="2600" dirty="0" smtClean="0">
                <a:latin typeface="Times New Roman" panose="02020603050405020304" pitchFamily="18" charset="0"/>
                <a:cs typeface="Times New Roman" panose="02020603050405020304" pitchFamily="18" charset="0"/>
              </a:rPr>
              <a:t>  glixerol</a:t>
            </a:r>
            <a:r>
              <a:rPr lang="pt-BR" sz="2600" dirty="0">
                <a:latin typeface="Times New Roman" panose="02020603050405020304" pitchFamily="18" charset="0"/>
                <a:cs typeface="Times New Roman" panose="02020603050405020304" pitchFamily="18" charset="0"/>
              </a:rPr>
              <a:t>, </a:t>
            </a:r>
            <a:r>
              <a:rPr lang="pt-BR" sz="2600" dirty="0" smtClean="0">
                <a:latin typeface="Times New Roman" panose="02020603050405020304" pitchFamily="18" charset="0"/>
                <a:cs typeface="Times New Roman" panose="02020603050405020304" pitchFamily="18" charset="0"/>
              </a:rPr>
              <a:t>      axit </a:t>
            </a:r>
            <a:r>
              <a:rPr lang="pt-BR" sz="2600" dirty="0">
                <a:latin typeface="Times New Roman" panose="02020603050405020304" pitchFamily="18" charset="0"/>
                <a:cs typeface="Times New Roman" panose="02020603050405020304" pitchFamily="18" charset="0"/>
              </a:rPr>
              <a:t>axetic, </a:t>
            </a:r>
            <a:r>
              <a:rPr lang="pt-BR" sz="2600" dirty="0" smtClean="0">
                <a:latin typeface="Times New Roman" panose="02020603050405020304" pitchFamily="18" charset="0"/>
                <a:cs typeface="Times New Roman" panose="02020603050405020304" pitchFamily="18" charset="0"/>
              </a:rPr>
              <a:t>     etanol.</a:t>
            </a:r>
          </a:p>
          <a:p>
            <a:r>
              <a:rPr lang="en-US" sz="2600" dirty="0">
                <a:latin typeface="Times New Roman" panose="02020603050405020304" pitchFamily="18" charset="0"/>
                <a:cs typeface="Times New Roman" panose="02020603050405020304" pitchFamily="18" charset="0"/>
              </a:rPr>
              <a:t>C</a:t>
            </a:r>
            <a:r>
              <a:rPr lang="en-US" sz="2600" baseline="-25000" dirty="0">
                <a:latin typeface="Times New Roman" panose="02020603050405020304" pitchFamily="18" charset="0"/>
                <a:cs typeface="Times New Roman" panose="02020603050405020304" pitchFamily="18" charset="0"/>
              </a:rPr>
              <a:t>6</a:t>
            </a:r>
            <a:r>
              <a:rPr lang="en-US" sz="2600" dirty="0">
                <a:latin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cs typeface="Times New Roman" panose="02020603050405020304" pitchFamily="18" charset="0"/>
              </a:rPr>
              <a:t>12</a:t>
            </a:r>
            <a:r>
              <a:rPr lang="en-US" sz="2600" dirty="0">
                <a:latin typeface="Times New Roman" panose="02020603050405020304" pitchFamily="18" charset="0"/>
                <a:cs typeface="Times New Roman" panose="02020603050405020304" pitchFamily="18" charset="0"/>
              </a:rPr>
              <a:t>O</a:t>
            </a:r>
            <a:r>
              <a:rPr lang="en-US" sz="2600" baseline="-25000" dirty="0">
                <a:latin typeface="Times New Roman" panose="02020603050405020304" pitchFamily="18" charset="0"/>
                <a:cs typeface="Times New Roman" panose="02020603050405020304" pitchFamily="18" charset="0"/>
              </a:rPr>
              <a:t>6, </a:t>
            </a:r>
            <a:r>
              <a:rPr lang="en-US" sz="2600" baseline="-25000" dirty="0" smtClean="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C</a:t>
            </a:r>
            <a:r>
              <a:rPr lang="en-US" sz="2600" baseline="-25000" dirty="0" smtClean="0">
                <a:latin typeface="Times New Roman" panose="02020603050405020304" pitchFamily="18" charset="0"/>
                <a:cs typeface="Times New Roman" panose="02020603050405020304" pitchFamily="18" charset="0"/>
              </a:rPr>
              <a:t>3</a:t>
            </a:r>
            <a:r>
              <a:rPr lang="en-US" sz="2600" dirty="0" smtClean="0">
                <a:latin typeface="Times New Roman" panose="02020603050405020304" pitchFamily="18" charset="0"/>
                <a:cs typeface="Times New Roman" panose="02020603050405020304" pitchFamily="18" charset="0"/>
              </a:rPr>
              <a:t>H</a:t>
            </a:r>
            <a:r>
              <a:rPr lang="en-US" sz="2600" baseline="-25000" dirty="0" smtClean="0">
                <a:latin typeface="Times New Roman" panose="02020603050405020304" pitchFamily="18" charset="0"/>
                <a:cs typeface="Times New Roman" panose="02020603050405020304" pitchFamily="18" charset="0"/>
              </a:rPr>
              <a:t>5</a:t>
            </a:r>
            <a:r>
              <a:rPr lang="en-US" sz="2600" dirty="0" smtClean="0">
                <a:latin typeface="Times New Roman" panose="02020603050405020304" pitchFamily="18" charset="0"/>
                <a:cs typeface="Times New Roman" panose="02020603050405020304" pitchFamily="18" charset="0"/>
              </a:rPr>
              <a:t>(OH)</a:t>
            </a:r>
            <a:r>
              <a:rPr lang="en-US" sz="2600" baseline="-25000" dirty="0" smtClean="0">
                <a:latin typeface="Times New Roman" panose="02020603050405020304" pitchFamily="18" charset="0"/>
                <a:cs typeface="Times New Roman" panose="02020603050405020304" pitchFamily="18" charset="0"/>
              </a:rPr>
              <a:t>3</a:t>
            </a:r>
            <a:r>
              <a:rPr lang="en-US" sz="2600" baseline="-25000" dirty="0">
                <a:latin typeface="Times New Roman" panose="02020603050405020304" pitchFamily="18" charset="0"/>
                <a:cs typeface="Times New Roman" panose="02020603050405020304" pitchFamily="18" charset="0"/>
              </a:rPr>
              <a:t>, </a:t>
            </a:r>
            <a:r>
              <a:rPr lang="en-US" sz="2600" baseline="-25000" dirty="0" smtClean="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C</a:t>
            </a:r>
            <a:r>
              <a:rPr lang="pt-BR" sz="2600" dirty="0" smtClean="0">
                <a:latin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cs typeface="Times New Roman" panose="02020603050405020304" pitchFamily="18" charset="0"/>
              </a:rPr>
              <a:t>3</a:t>
            </a:r>
            <a:r>
              <a:rPr lang="pt-BR" sz="2600" dirty="0" smtClean="0">
                <a:latin typeface="Times New Roman" panose="02020603050405020304" pitchFamily="18" charset="0"/>
                <a:cs typeface="Times New Roman" panose="02020603050405020304" pitchFamily="18" charset="0"/>
              </a:rPr>
              <a:t>COOH,    </a:t>
            </a:r>
            <a:r>
              <a:rPr lang="en-US" sz="2600" dirty="0" smtClean="0">
                <a:latin typeface="Times New Roman" panose="02020603050405020304" pitchFamily="18" charset="0"/>
                <a:cs typeface="Times New Roman" panose="02020603050405020304" pitchFamily="18" charset="0"/>
              </a:rPr>
              <a:t>C</a:t>
            </a:r>
            <a:r>
              <a:rPr lang="en-US" sz="2600" baseline="-25000" dirty="0" smtClean="0">
                <a:latin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cs typeface="Times New Roman" panose="02020603050405020304" pitchFamily="18" charset="0"/>
              </a:rPr>
              <a:t>H</a:t>
            </a:r>
            <a:r>
              <a:rPr lang="en-US" sz="2600" baseline="-25000" dirty="0" smtClean="0">
                <a:latin typeface="Times New Roman" panose="02020603050405020304" pitchFamily="18" charset="0"/>
                <a:cs typeface="Times New Roman" panose="02020603050405020304" pitchFamily="18" charset="0"/>
              </a:rPr>
              <a:t>5</a:t>
            </a:r>
            <a:r>
              <a:rPr lang="en-US" sz="2600" dirty="0" smtClean="0">
                <a:latin typeface="Times New Roman" panose="02020603050405020304" pitchFamily="18" charset="0"/>
                <a:cs typeface="Times New Roman" panose="02020603050405020304" pitchFamily="18" charset="0"/>
              </a:rPr>
              <a:t>OH</a:t>
            </a:r>
            <a:endParaRPr lang="pt-BR" sz="2600" dirty="0" smtClean="0">
              <a:latin typeface="Times New Roman" panose="02020603050405020304" pitchFamily="18" charset="0"/>
              <a:cs typeface="Times New Roman" panose="02020603050405020304" pitchFamily="18" charset="0"/>
            </a:endParaRPr>
          </a:p>
          <a:p>
            <a:r>
              <a:rPr lang="pt-BR" sz="2600" b="1" u="sng" dirty="0" smtClean="0">
                <a:latin typeface="Times New Roman" panose="02020603050405020304" pitchFamily="18" charset="0"/>
                <a:cs typeface="Times New Roman" panose="02020603050405020304" pitchFamily="18" charset="0"/>
              </a:rPr>
              <a:t>Giải:</a:t>
            </a:r>
            <a:r>
              <a:rPr lang="pt-BR" sz="2600" u="sng" dirty="0" smtClean="0">
                <a:latin typeface="Times New Roman" panose="02020603050405020304" pitchFamily="18" charset="0"/>
                <a:cs typeface="Times New Roman" panose="02020603050405020304" pitchFamily="18" charset="0"/>
              </a:rPr>
              <a:t> </a:t>
            </a:r>
            <a:endParaRPr lang="en-US" sz="2600" u="sng"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10572" y="2303772"/>
            <a:ext cx="8446655" cy="830997"/>
          </a:xfrm>
          <a:prstGeom prst="rect">
            <a:avLst/>
          </a:prstGeom>
          <a:noFill/>
          <a:ln w="9525">
            <a:noFill/>
            <a:miter lim="800000"/>
            <a:headEnd/>
            <a:tailEnd/>
          </a:ln>
        </p:spPr>
        <p:txBody>
          <a:bodyPr wrap="square">
            <a:spAutoFit/>
          </a:bodyPr>
          <a:lstStyle/>
          <a:p>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nào</a:t>
            </a:r>
            <a:r>
              <a:rPr lang="en-US" sz="2400" dirty="0" smtClean="0">
                <a:latin typeface="Times New Roman" pitchFamily="18" charset="0"/>
                <a:cs typeface="Times New Roman" pitchFamily="18" charset="0"/>
              </a:rPr>
              <a:t> làm </a:t>
            </a:r>
            <a:r>
              <a:rPr lang="en-US" sz="2400" dirty="0" err="1" smtClean="0">
                <a:latin typeface="Times New Roman" pitchFamily="18" charset="0"/>
                <a:cs typeface="Times New Roman" pitchFamily="18" charset="0"/>
              </a:rPr>
              <a:t>quỳ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tím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hóa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đỏ</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axit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axetic</a:t>
            </a:r>
            <a:r>
              <a:rPr lang="en-US" sz="2400" dirty="0" smtClean="0">
                <a:latin typeface="Times New Roman" pitchFamily="18" charset="0"/>
                <a:cs typeface="Times New Roman" pitchFamily="18" charset="0"/>
              </a:rPr>
              <a:t>. 3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còn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lại</a:t>
            </a:r>
            <a:r>
              <a:rPr lang="en-US" sz="2400" dirty="0" smtClean="0">
                <a:latin typeface="Times New Roman" pitchFamily="18" charset="0"/>
                <a:cs typeface="Times New Roman" pitchFamily="18" charset="0"/>
              </a:rPr>
              <a:t> được </a:t>
            </a:r>
            <a:r>
              <a:rPr lang="en-US" sz="2400" dirty="0" err="1" smtClean="0">
                <a:latin typeface="Times New Roman" pitchFamily="18" charset="0"/>
                <a:cs typeface="Times New Roman" pitchFamily="18" charset="0"/>
              </a:rPr>
              <a:t>phân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biệt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sau</a:t>
            </a:r>
            <a:r>
              <a:rPr lang="en-US" sz="2400" dirty="0" smtClean="0">
                <a:latin typeface="Times New Roman" pitchFamily="18" charset="0"/>
                <a:cs typeface="Times New Roman" pitchFamily="18" charset="0"/>
              </a:rPr>
              <a:t>:</a:t>
            </a:r>
            <a:endParaRPr lang="en-US" sz="2400" dirty="0">
              <a:latin typeface="Times New Roman" panose="02020603050405020304" pitchFamily="18" charset="0"/>
              <a:cs typeface="Times New Roman" panose="02020603050405020304" pitchFamily="18"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2466242708"/>
              </p:ext>
            </p:extLst>
          </p:nvPr>
        </p:nvGraphicFramePr>
        <p:xfrm>
          <a:off x="519545" y="3189397"/>
          <a:ext cx="8305799" cy="2927142"/>
        </p:xfrm>
        <a:graphic>
          <a:graphicData uri="http://schemas.openxmlformats.org/drawingml/2006/table">
            <a:tbl>
              <a:tblPr firstRow="1" bandRow="1">
                <a:tableStyleId>{5940675A-B579-460E-94D1-54222C63F5DA}</a:tableStyleId>
              </a:tblPr>
              <a:tblGrid>
                <a:gridCol w="3120763">
                  <a:extLst>
                    <a:ext uri="{9D8B030D-6E8A-4147-A177-3AD203B41FA5}">
                      <a16:colId xmlns:a16="http://schemas.microsoft.com/office/drawing/2014/main" xmlns="" val="2737440981"/>
                    </a:ext>
                  </a:extLst>
                </a:gridCol>
                <a:gridCol w="1678347">
                  <a:extLst>
                    <a:ext uri="{9D8B030D-6E8A-4147-A177-3AD203B41FA5}">
                      <a16:colId xmlns:a16="http://schemas.microsoft.com/office/drawing/2014/main" xmlns="" val="4239201365"/>
                    </a:ext>
                  </a:extLst>
                </a:gridCol>
                <a:gridCol w="1710580">
                  <a:extLst>
                    <a:ext uri="{9D8B030D-6E8A-4147-A177-3AD203B41FA5}">
                      <a16:colId xmlns:a16="http://schemas.microsoft.com/office/drawing/2014/main" xmlns="" val="3970607133"/>
                    </a:ext>
                  </a:extLst>
                </a:gridCol>
                <a:gridCol w="1796109">
                  <a:extLst>
                    <a:ext uri="{9D8B030D-6E8A-4147-A177-3AD203B41FA5}">
                      <a16:colId xmlns:a16="http://schemas.microsoft.com/office/drawing/2014/main" xmlns="" val="3460192715"/>
                    </a:ext>
                  </a:extLst>
                </a:gridCol>
              </a:tblGrid>
              <a:tr h="775290">
                <a:tc>
                  <a:txBody>
                    <a:bodyPr/>
                    <a:lstStyle/>
                    <a:p>
                      <a:endParaRPr lang="en-US" sz="2400" dirty="0" smtClean="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400" dirty="0" smtClean="0">
                          <a:solidFill>
                            <a:schemeClr val="tx1"/>
                          </a:solidFill>
                          <a:latin typeface="Times New Roman" panose="02020603050405020304" pitchFamily="18" charset="0"/>
                          <a:cs typeface="Times New Roman" panose="02020603050405020304" pitchFamily="18" charset="0"/>
                        </a:rPr>
                        <a:t>Glucozơ</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solidFill>
                            <a:schemeClr val="tx1"/>
                          </a:solidFill>
                          <a:latin typeface="Times New Roman" panose="02020603050405020304" pitchFamily="18" charset="0"/>
                          <a:cs typeface="Times New Roman" panose="02020603050405020304" pitchFamily="18" charset="0"/>
                        </a:rPr>
                        <a:t>glixerol</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solidFill>
                            <a:schemeClr val="tx1"/>
                          </a:solidFill>
                          <a:latin typeface="Times New Roman" panose="02020603050405020304" pitchFamily="18" charset="0"/>
                          <a:cs typeface="Times New Roman" panose="02020603050405020304" pitchFamily="18" charset="0"/>
                        </a:rPr>
                        <a:t>etanol</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162576627"/>
                  </a:ext>
                </a:extLst>
              </a:tr>
              <a:tr h="864780">
                <a:tc>
                  <a:txBody>
                    <a:bodyPr/>
                    <a:lstStyle/>
                    <a:p>
                      <a:r>
                        <a:rPr lang="en-US" sz="2400" dirty="0" smtClean="0">
                          <a:solidFill>
                            <a:schemeClr val="tx1"/>
                          </a:solidFill>
                          <a:latin typeface="Times New Roman" panose="02020603050405020304" pitchFamily="18" charset="0"/>
                          <a:cs typeface="Times New Roman" panose="02020603050405020304" pitchFamily="18" charset="0"/>
                        </a:rPr>
                        <a:t>Cu</a:t>
                      </a:r>
                      <a:r>
                        <a:rPr lang="en-US" sz="2400" baseline="0" dirty="0" smtClean="0">
                          <a:solidFill>
                            <a:schemeClr val="tx1"/>
                          </a:solidFill>
                          <a:latin typeface="Times New Roman" panose="02020603050405020304" pitchFamily="18" charset="0"/>
                          <a:cs typeface="Times New Roman" panose="02020603050405020304" pitchFamily="18" charset="0"/>
                        </a:rPr>
                        <a:t>(OH)</a:t>
                      </a:r>
                      <a:r>
                        <a:rPr lang="en-US" sz="2400" baseline="-25000" dirty="0" smtClean="0">
                          <a:solidFill>
                            <a:schemeClr val="tx1"/>
                          </a:solidFill>
                          <a:latin typeface="Times New Roman" panose="02020603050405020304" pitchFamily="18" charset="0"/>
                          <a:cs typeface="Times New Roman" panose="02020603050405020304" pitchFamily="18" charset="0"/>
                        </a:rPr>
                        <a:t>2</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nhiệt</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độ</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thường</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err="1" smtClean="0">
                          <a:solidFill>
                            <a:schemeClr val="tx1"/>
                          </a:solidFill>
                          <a:latin typeface="Times New Roman" panose="02020603050405020304" pitchFamily="18" charset="0"/>
                          <a:cs typeface="Times New Roman" panose="02020603050405020304" pitchFamily="18" charset="0"/>
                        </a:rPr>
                        <a:t>dd</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màu</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xanh</a:t>
                      </a:r>
                      <a:r>
                        <a:rPr lang="en-US" sz="2400" baseline="0" dirty="0" smtClean="0">
                          <a:solidFill>
                            <a:schemeClr val="tx1"/>
                          </a:solidFill>
                          <a:latin typeface="Times New Roman" panose="02020603050405020304" pitchFamily="18" charset="0"/>
                          <a:cs typeface="Times New Roman" panose="02020603050405020304" pitchFamily="18" charset="0"/>
                        </a:rPr>
                        <a:t> lam</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latin typeface="Times New Roman" panose="02020603050405020304" pitchFamily="18" charset="0"/>
                          <a:cs typeface="Times New Roman" panose="02020603050405020304" pitchFamily="18" charset="0"/>
                        </a:rPr>
                        <a:t>dd</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màu</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xanh</a:t>
                      </a:r>
                      <a:r>
                        <a:rPr lang="en-US" sz="2400" baseline="0" dirty="0" smtClean="0">
                          <a:solidFill>
                            <a:schemeClr val="tx1"/>
                          </a:solidFill>
                          <a:latin typeface="Times New Roman" panose="02020603050405020304" pitchFamily="18" charset="0"/>
                          <a:cs typeface="Times New Roman" panose="02020603050405020304" pitchFamily="18" charset="0"/>
                        </a:rPr>
                        <a:t> lam</a:t>
                      </a:r>
                      <a:endParaRPr lang="en-US" sz="2400" dirty="0" smtClean="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latin typeface="Times New Roman" panose="02020603050405020304" pitchFamily="18" charset="0"/>
                          <a:cs typeface="Times New Roman" panose="02020603050405020304" pitchFamily="18" charset="0"/>
                        </a:rPr>
                        <a:t>Không</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hiện</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tượng</a:t>
                      </a:r>
                      <a:endParaRPr lang="en-US" sz="2400" dirty="0" smtClean="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chemeClr val="tx1"/>
                          </a:solidFill>
                          <a:latin typeface="Times New Roman" panose="02020603050405020304" pitchFamily="18" charset="0"/>
                          <a:cs typeface="Times New Roman" panose="02020603050405020304" pitchFamily="18" charset="0"/>
                        </a:rPr>
                        <a:t>Cu</a:t>
                      </a:r>
                      <a:r>
                        <a:rPr lang="en-US" sz="2400" baseline="0" dirty="0" smtClean="0">
                          <a:solidFill>
                            <a:schemeClr val="tx1"/>
                          </a:solidFill>
                          <a:latin typeface="Times New Roman" panose="02020603050405020304" pitchFamily="18" charset="0"/>
                          <a:cs typeface="Times New Roman" panose="02020603050405020304" pitchFamily="18" charset="0"/>
                        </a:rPr>
                        <a:t>(OH)</a:t>
                      </a:r>
                      <a:r>
                        <a:rPr lang="en-US" sz="2400" baseline="-25000" dirty="0" smtClean="0">
                          <a:solidFill>
                            <a:schemeClr val="tx1"/>
                          </a:solidFill>
                          <a:latin typeface="Times New Roman" panose="02020603050405020304" pitchFamily="18" charset="0"/>
                          <a:cs typeface="Times New Roman" panose="02020603050405020304" pitchFamily="18" charset="0"/>
                        </a:rPr>
                        <a:t>2</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đun</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sôi</a:t>
                      </a:r>
                      <a:endParaRPr lang="en-US" sz="2400" dirty="0" smtClean="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đỏ</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gạch</a:t>
                      </a:r>
                      <a:r>
                        <a:rPr lang="en-US" sz="2400" baseline="0" dirty="0" smtClean="0">
                          <a:solidFill>
                            <a:schemeClr val="tx1"/>
                          </a:solidFill>
                          <a:latin typeface="Times New Roman" panose="02020603050405020304" pitchFamily="18" charset="0"/>
                          <a:cs typeface="Times New Roman" panose="02020603050405020304" pitchFamily="18" charset="0"/>
                        </a:rPr>
                        <a:t> </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chemeClr val="tx1"/>
                          </a:solidFill>
                          <a:latin typeface="Times New Roman" panose="02020603050405020304" pitchFamily="18" charset="0"/>
                          <a:cs typeface="Times New Roman" panose="02020603050405020304" pitchFamily="18" charset="0"/>
                        </a:rPr>
                        <a:t>Không</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hiện</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tượng</a:t>
                      </a:r>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400" dirty="0">
                        <a:solidFill>
                          <a:schemeClr val="tx1"/>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xmlns="" val="754195977"/>
                  </a:ext>
                </a:extLst>
              </a:tr>
            </a:tbl>
          </a:graphicData>
        </a:graphic>
      </p:graphicFrame>
      <p:grpSp>
        <p:nvGrpSpPr>
          <p:cNvPr id="18" name="Group 17"/>
          <p:cNvGrpSpPr/>
          <p:nvPr/>
        </p:nvGrpSpPr>
        <p:grpSpPr>
          <a:xfrm>
            <a:off x="457200" y="3161030"/>
            <a:ext cx="3124200" cy="877570"/>
            <a:chOff x="31177" y="2297668"/>
            <a:chExt cx="3014139" cy="877570"/>
          </a:xfrm>
        </p:grpSpPr>
        <p:cxnSp>
          <p:nvCxnSpPr>
            <p:cNvPr id="20" name="Straight Connector 19"/>
            <p:cNvCxnSpPr/>
            <p:nvPr/>
          </p:nvCxnSpPr>
          <p:spPr>
            <a:xfrm>
              <a:off x="31177" y="2332962"/>
              <a:ext cx="3014139" cy="84227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295400" y="2297668"/>
              <a:ext cx="1676400"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tìm</a:t>
              </a:r>
              <a:endParaRPr lang="en-US" sz="24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04693" y="2667000"/>
              <a:ext cx="1582918"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thử</a:t>
              </a:r>
              <a:endParaRPr lang="en-US" sz="24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68911379"/>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44</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914400"/>
            <a:ext cx="85344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4: </a:t>
            </a:r>
            <a:r>
              <a:rPr lang="en-US" sz="2800" dirty="0" smtClean="0">
                <a:latin typeface="Times New Roman" panose="02020603050405020304" pitchFamily="18" charset="0"/>
                <a:cs typeface="Times New Roman" panose="02020603050405020304" pitchFamily="18" charset="0"/>
              </a:rPr>
              <a:t>Tính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2,73 gam </a:t>
            </a:r>
            <a:r>
              <a:rPr lang="en-US" sz="2800" dirty="0" err="1">
                <a:latin typeface="Times New Roman" panose="02020603050405020304" pitchFamily="18" charset="0"/>
                <a:cs typeface="Times New Roman" panose="02020603050405020304" pitchFamily="18" charset="0"/>
              </a:rPr>
              <a:t>sobitol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80</a:t>
            </a:r>
            <a:r>
              <a:rPr lang="en-US" sz="2800" dirty="0" smtClean="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anose="02020603050405020304" pitchFamily="18" charset="0"/>
                <a:cs typeface="Times New Roman" panose="02020603050405020304" pitchFamily="18" charset="0"/>
              </a:rPr>
              <a:t>Giải</a:t>
            </a:r>
            <a:r>
              <a:rPr lang="en-US" sz="2800" b="1" u="sng" dirty="0" smtClean="0">
                <a:solidFill>
                  <a:srgbClr val="002060"/>
                </a:solidFill>
                <a:latin typeface="Times New Roman" panose="02020603050405020304" pitchFamily="18" charset="0"/>
                <a:cs typeface="Times New Roman" panose="02020603050405020304"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116237" y="388620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sobitol</a:t>
            </a:r>
            <a:r>
              <a:rPr lang="en-US" sz="2800" dirty="0" smtClean="0">
                <a:solidFill>
                  <a:srgbClr val="002060"/>
                </a:solidFill>
                <a:latin typeface="Times New Roman" pitchFamily="18" charset="0"/>
                <a:cs typeface="Times New Roman" pitchFamily="18" charset="0"/>
              </a:rPr>
              <a:t> (</a:t>
            </a:r>
            <a:r>
              <a:rPr lang="en-US" sz="2800" dirty="0" smtClean="0">
                <a:latin typeface="Times New Roman" panose="02020603050405020304" pitchFamily="18" charset="0"/>
                <a:cs typeface="Times New Roman" panose="02020603050405020304" pitchFamily="18" charset="0"/>
              </a:rPr>
              <a:t>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14</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itchFamily="18" charset="0"/>
                <a:cs typeface="Times New Roman" pitchFamily="18" charset="0"/>
              </a:rPr>
              <a:t> )= m/M = 2,73/182 = 0,015</a:t>
            </a:r>
            <a:endParaRPr lang="en-US" sz="2800"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a:blip r:embed="rId5"/>
          <a:stretch>
            <a:fillRect/>
          </a:stretch>
        </p:blipFill>
        <p:spPr>
          <a:xfrm>
            <a:off x="325582" y="2385712"/>
            <a:ext cx="8876545" cy="725487"/>
          </a:xfrm>
          <a:prstGeom prst="rect">
            <a:avLst/>
          </a:prstGeom>
        </p:spPr>
      </p:pic>
      <p:sp>
        <p:nvSpPr>
          <p:cNvPr id="18"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116237" y="4558605"/>
            <a:ext cx="8875363" cy="1384995"/>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0,01875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endParaRPr lang="en-US" sz="2800" dirty="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n x M = 0,01875 x 180 = 3,375 g</a:t>
            </a:r>
            <a:endParaRPr lang="en-US" sz="2800" dirty="0">
              <a:solidFill>
                <a:srgbClr val="002060"/>
              </a:solidFill>
              <a:latin typeface="Times New Roman" pitchFamily="18" charset="0"/>
              <a:cs typeface="Times New Roman" pitchFamily="18" charset="0"/>
            </a:endParaRPr>
          </a:p>
        </p:txBody>
      </p:sp>
      <p:grpSp>
        <p:nvGrpSpPr>
          <p:cNvPr id="3" name="Group 2"/>
          <p:cNvGrpSpPr/>
          <p:nvPr/>
        </p:nvGrpSpPr>
        <p:grpSpPr>
          <a:xfrm>
            <a:off x="609600" y="2868498"/>
            <a:ext cx="7887718" cy="723275"/>
            <a:chOff x="419855" y="3722579"/>
            <a:chExt cx="7887718" cy="723275"/>
          </a:xfrm>
        </p:grpSpPr>
        <p:sp>
          <p:nvSpPr>
            <p:cNvPr id="17"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6554973" y="3922634"/>
              <a:ext cx="1752600" cy="523220"/>
            </a:xfrm>
            <a:prstGeom prst="rect">
              <a:avLst/>
            </a:prstGeom>
            <a:noFill/>
            <a:ln w="9525">
              <a:noFill/>
              <a:miter lim="800000"/>
              <a:headEnd/>
              <a:tailEnd/>
            </a:ln>
          </p:spPr>
          <p:txBody>
            <a:bodyPr wrap="square">
              <a:spAutoFit/>
            </a:bodyPr>
            <a:lstStyle/>
            <a:p>
              <a:r>
                <a:rPr lang="en-US" sz="2800" dirty="0" smtClean="0">
                  <a:solidFill>
                    <a:srgbClr val="002060"/>
                  </a:solidFill>
                  <a:latin typeface="Times New Roman" pitchFamily="18" charset="0"/>
                  <a:cs typeface="Times New Roman" pitchFamily="18" charset="0"/>
                </a:rPr>
                <a:t>0,015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grpSp>
          <p:nvGrpSpPr>
            <p:cNvPr id="11" name="Group 10"/>
            <p:cNvGrpSpPr/>
            <p:nvPr/>
          </p:nvGrpSpPr>
          <p:grpSpPr>
            <a:xfrm>
              <a:off x="3505200" y="3722579"/>
              <a:ext cx="2971800" cy="505284"/>
              <a:chOff x="3505200" y="3990516"/>
              <a:chExt cx="2971800" cy="505284"/>
            </a:xfrm>
          </p:grpSpPr>
          <p:sp>
            <p:nvSpPr>
              <p:cNvPr id="23" name="TextBox 22"/>
              <p:cNvSpPr txBox="1"/>
              <p:nvPr/>
            </p:nvSpPr>
            <p:spPr>
              <a:xfrm>
                <a:off x="3810000" y="3990516"/>
                <a:ext cx="15240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H = 80%</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H="1">
                <a:off x="3505200" y="4495800"/>
                <a:ext cx="2971800"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sp>
          <p:nvSpPr>
            <p:cNvPr id="25"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419855" y="3908993"/>
              <a:ext cx="3009145" cy="523220"/>
            </a:xfrm>
            <a:prstGeom prst="rect">
              <a:avLst/>
            </a:prstGeom>
            <a:noFill/>
            <a:ln w="9525">
              <a:noFill/>
              <a:miter lim="800000"/>
              <a:headEnd/>
              <a:tailEnd/>
            </a:ln>
          </p:spPr>
          <p:txBody>
            <a:bodyPr wrap="square">
              <a:spAutoFit/>
            </a:bodyPr>
            <a:lstStyle/>
            <a:p>
              <a:r>
                <a:rPr lang="en-US" sz="2800" dirty="0" smtClean="0">
                  <a:solidFill>
                    <a:srgbClr val="002060"/>
                  </a:solidFill>
                  <a:latin typeface="Times New Roman" pitchFamily="18" charset="0"/>
                  <a:cs typeface="Times New Roman" pitchFamily="18" charset="0"/>
                </a:rPr>
                <a:t>0,015 x100/80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429444849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45</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28600" y="838200"/>
            <a:ext cx="8839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anose="02020603050405020304"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5: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nóng</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18 </a:t>
            </a:r>
            <a:r>
              <a:rPr lang="en-US" sz="2800" dirty="0">
                <a:latin typeface="Times New Roman" panose="02020603050405020304" pitchFamily="18" charset="0"/>
                <a:cs typeface="Times New Roman" panose="02020603050405020304" pitchFamily="18" charset="0"/>
              </a:rPr>
              <a:t>gam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AgNO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/NH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Ag </a:t>
            </a:r>
            <a:r>
              <a:rPr lang="en-US" sz="2800" dirty="0" err="1">
                <a:latin typeface="Times New Roman" panose="02020603050405020304" pitchFamily="18" charset="0"/>
                <a:cs typeface="Times New Roman" panose="02020603050405020304" pitchFamily="18" charset="0"/>
              </a:rPr>
              <a:t>tối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nhiêu</a:t>
            </a:r>
            <a:r>
              <a:rPr lang="en-US" sz="2800" dirty="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itchFamily="18" charset="0"/>
                <a:cs typeface="Times New Roman" pitchFamily="18" charset="0"/>
              </a:rPr>
              <a:t>Giải</a:t>
            </a:r>
            <a:r>
              <a:rPr lang="en-US" sz="2800" b="1" u="sng" dirty="0" smtClean="0">
                <a:solidFill>
                  <a:srgbClr val="002060"/>
                </a:solidFill>
                <a:latin typeface="Times New Roman" pitchFamily="18" charset="0"/>
                <a:cs typeface="Times New Roman"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00891" y="275338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itchFamily="18" charset="0"/>
                <a:cs typeface="Times New Roman" pitchFamily="18" charset="0"/>
              </a:rPr>
              <a:t> = m/M = 18/180 = 0,1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7"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5181600"/>
            <a:ext cx="8534400"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0,2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n x M = 0,2 x 108 = 21,6 g</a:t>
            </a:r>
            <a:endParaRPr lang="en-US" sz="2800" dirty="0">
              <a:solidFill>
                <a:srgbClr val="002060"/>
              </a:solidFill>
              <a:latin typeface="Times New Roman" pitchFamily="18" charset="0"/>
              <a:cs typeface="Times New Roman" pitchFamily="18" charset="0"/>
            </a:endParaRPr>
          </a:p>
        </p:txBody>
      </p:sp>
      <p:grpSp>
        <p:nvGrpSpPr>
          <p:cNvPr id="18" name="Group 17"/>
          <p:cNvGrpSpPr/>
          <p:nvPr/>
        </p:nvGrpSpPr>
        <p:grpSpPr>
          <a:xfrm>
            <a:off x="6553200" y="3438579"/>
            <a:ext cx="1524000" cy="398572"/>
            <a:chOff x="5334000" y="5011628"/>
            <a:chExt cx="1219200" cy="398572"/>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531679"/>
            <a:ext cx="1219200" cy="114146"/>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8" name="Rectangle 27"/>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+ 2AgNO</a:t>
            </a:r>
            <a:r>
              <a:rPr lang="en-US" sz="2400" baseline="-25000" dirty="0" smtClean="0">
                <a:solidFill>
                  <a:srgbClr val="002060"/>
                </a:solidFill>
                <a:latin typeface="Times New Roman" panose="02020603050405020304" pitchFamily="18" charset="0"/>
                <a:cs typeface="Times New Roman" panose="02020603050405020304" pitchFamily="18" charset="0"/>
              </a:rPr>
              <a:t>3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1813089" y="4415135"/>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85103" y="4021723"/>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0,1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4" name="Rectangle 33"/>
          <p:cNvSpPr/>
          <p:nvPr/>
        </p:nvSpPr>
        <p:spPr>
          <a:xfrm>
            <a:off x="5257800" y="4924950"/>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0,2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8987771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ppt_x"/>
                                          </p:val>
                                        </p:tav>
                                        <p:tav tm="100000">
                                          <p:val>
                                            <p:strVal val="#ppt_x"/>
                                          </p:val>
                                        </p:tav>
                                      </p:tavLst>
                                    </p:anim>
                                    <p:anim calcmode="lin" valueType="num">
                                      <p:cBhvr additive="base">
                                        <p:cTn id="2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3" grpId="0"/>
      <p:bldP spid="2" grpId="0"/>
      <p:bldP spid="3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46</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28600" y="838200"/>
            <a:ext cx="8839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anose="02020603050405020304"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3 TL1: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nóng</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27 </a:t>
            </a:r>
            <a:r>
              <a:rPr lang="en-US" sz="2800" dirty="0">
                <a:latin typeface="Times New Roman" panose="02020603050405020304" pitchFamily="18" charset="0"/>
                <a:cs typeface="Times New Roman" panose="02020603050405020304" pitchFamily="18" charset="0"/>
              </a:rPr>
              <a:t>gam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AgNO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/NH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Ag </a:t>
            </a:r>
            <a:r>
              <a:rPr lang="en-US" sz="2800" dirty="0" err="1">
                <a:latin typeface="Times New Roman" panose="02020603050405020304" pitchFamily="18" charset="0"/>
                <a:cs typeface="Times New Roman" panose="02020603050405020304" pitchFamily="18" charset="0"/>
              </a:rPr>
              <a:t>tối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nhiêu</a:t>
            </a:r>
            <a:r>
              <a:rPr lang="en-US" sz="2800" dirty="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itchFamily="18" charset="0"/>
                <a:cs typeface="Times New Roman" pitchFamily="18" charset="0"/>
              </a:rPr>
              <a:t>Giải</a:t>
            </a:r>
            <a:r>
              <a:rPr lang="en-US" sz="2800" b="1" u="sng" dirty="0" smtClean="0">
                <a:solidFill>
                  <a:srgbClr val="002060"/>
                </a:solidFill>
                <a:latin typeface="Times New Roman" pitchFamily="18" charset="0"/>
                <a:cs typeface="Times New Roman"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00891" y="275338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itchFamily="18" charset="0"/>
                <a:cs typeface="Times New Roman" pitchFamily="18" charset="0"/>
              </a:rPr>
              <a:t> = m/M = 27/180 = 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7"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5181600"/>
            <a:ext cx="8534400"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0,3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n x M = 0,3 x 108 = 32,4 g</a:t>
            </a:r>
            <a:endParaRPr lang="en-US" sz="2800" dirty="0">
              <a:solidFill>
                <a:srgbClr val="002060"/>
              </a:solidFill>
              <a:latin typeface="Times New Roman" pitchFamily="18" charset="0"/>
              <a:cs typeface="Times New Roman" pitchFamily="18" charset="0"/>
            </a:endParaRPr>
          </a:p>
        </p:txBody>
      </p:sp>
      <p:grpSp>
        <p:nvGrpSpPr>
          <p:cNvPr id="18" name="Group 17"/>
          <p:cNvGrpSpPr/>
          <p:nvPr/>
        </p:nvGrpSpPr>
        <p:grpSpPr>
          <a:xfrm>
            <a:off x="6553200" y="3438579"/>
            <a:ext cx="1524000" cy="398572"/>
            <a:chOff x="5334000" y="5011628"/>
            <a:chExt cx="1219200" cy="398572"/>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531679"/>
            <a:ext cx="1219200" cy="114146"/>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8" name="Rectangle 27"/>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+ 2AgNO</a:t>
            </a:r>
            <a:r>
              <a:rPr lang="en-US" sz="2400" baseline="-25000" dirty="0" smtClean="0">
                <a:solidFill>
                  <a:srgbClr val="002060"/>
                </a:solidFill>
                <a:latin typeface="Times New Roman" panose="02020603050405020304" pitchFamily="18" charset="0"/>
                <a:cs typeface="Times New Roman" panose="02020603050405020304" pitchFamily="18" charset="0"/>
              </a:rPr>
              <a:t>3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1813089" y="4415135"/>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85103" y="4021723"/>
            <a:ext cx="1018227"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0,15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4" name="Rectangle 33"/>
          <p:cNvSpPr/>
          <p:nvPr/>
        </p:nvSpPr>
        <p:spPr>
          <a:xfrm>
            <a:off x="5257800" y="4924950"/>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0,3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5" name="Text Box 4"/>
          <p:cNvSpPr txBox="1">
            <a:spLocks noChangeArrowheads="1"/>
          </p:cNvSpPr>
          <p:nvPr/>
        </p:nvSpPr>
        <p:spPr bwMode="auto">
          <a:xfrm>
            <a:off x="5393791" y="1981200"/>
            <a:ext cx="19812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VNI-Times" pitchFamily="2" charset="0"/>
              </a:defRPr>
            </a:lvl1pPr>
            <a:lvl2pPr marL="742950" indent="-285750" eaLnBrk="0" hangingPunct="0">
              <a:defRPr>
                <a:solidFill>
                  <a:schemeClr val="tx1"/>
                </a:solidFill>
                <a:latin typeface="VNI-Times" pitchFamily="2" charset="0"/>
              </a:defRPr>
            </a:lvl2pPr>
            <a:lvl3pPr marL="1143000" indent="-228600" eaLnBrk="0" hangingPunct="0">
              <a:defRPr>
                <a:solidFill>
                  <a:schemeClr val="tx1"/>
                </a:solidFill>
                <a:latin typeface="VNI-Times" pitchFamily="2" charset="0"/>
              </a:defRPr>
            </a:lvl3pPr>
            <a:lvl4pPr marL="1600200" indent="-228600" eaLnBrk="0" hangingPunct="0">
              <a:defRPr>
                <a:solidFill>
                  <a:schemeClr val="tx1"/>
                </a:solidFill>
                <a:latin typeface="VNI-Times" pitchFamily="2" charset="0"/>
              </a:defRPr>
            </a:lvl4pPr>
            <a:lvl5pPr marL="2057400" indent="-228600" eaLnBrk="0" hangingPunct="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eaLnBrk="1" hangingPunct="1">
              <a:spcBef>
                <a:spcPct val="50000"/>
              </a:spcBef>
            </a:pPr>
            <a:r>
              <a:rPr lang="en-US" sz="2400" b="1" dirty="0">
                <a:solidFill>
                  <a:srgbClr val="FF0000"/>
                </a:solidFill>
                <a:latin typeface="Times New Roman" pitchFamily="18" charset="0"/>
                <a:cs typeface="Times New Roman" pitchFamily="18" charset="0"/>
              </a:rPr>
              <a:t>ĐS: </a:t>
            </a:r>
            <a:r>
              <a:rPr lang="en-US" sz="2400" b="1" dirty="0" smtClean="0">
                <a:solidFill>
                  <a:srgbClr val="FF0000"/>
                </a:solidFill>
                <a:latin typeface="Times New Roman" pitchFamily="18" charset="0"/>
                <a:cs typeface="Times New Roman" pitchFamily="18" charset="0"/>
              </a:rPr>
              <a:t>32,4 g</a:t>
            </a:r>
            <a:endParaRPr lang="en-US" sz="2400" b="1" dirty="0">
              <a:solidFill>
                <a:srgbClr val="FF0000"/>
              </a:solidFill>
            </a:endParaRPr>
          </a:p>
        </p:txBody>
      </p:sp>
    </p:spTree>
    <p:extLst>
      <p:ext uri="{BB962C8B-B14F-4D97-AF65-F5344CB8AC3E}">
        <p14:creationId xmlns:p14="http://schemas.microsoft.com/office/powerpoint/2010/main" val="1915447264"/>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ppt_x"/>
                                          </p:val>
                                        </p:tav>
                                        <p:tav tm="100000">
                                          <p:val>
                                            <p:strVal val="#ppt_x"/>
                                          </p:val>
                                        </p:tav>
                                      </p:tavLst>
                                    </p:anim>
                                    <p:anim calcmode="lin" valueType="num">
                                      <p:cBhvr additive="base">
                                        <p:cTn id="3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3" grpId="0"/>
      <p:bldP spid="2" grpId="0"/>
      <p:bldP spid="34" grpId="0"/>
      <p:bldP spid="3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47</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28600" y="838200"/>
            <a:ext cx="8839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anose="02020603050405020304"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6: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54 </a:t>
            </a:r>
            <a:r>
              <a:rPr lang="en-US" sz="2800" dirty="0">
                <a:latin typeface="Times New Roman" panose="02020603050405020304" pitchFamily="18" charset="0"/>
                <a:cs typeface="Times New Roman" panose="02020603050405020304" pitchFamily="18" charset="0"/>
              </a:rPr>
              <a:t>gam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AgNO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/NH</a:t>
            </a:r>
            <a:r>
              <a:rPr lang="en-US" sz="2800" baseline="-25000" dirty="0" smtClean="0">
                <a:latin typeface="Times New Roman" panose="02020603050405020304" pitchFamily="18" charset="0"/>
                <a:cs typeface="Times New Roman" panose="02020603050405020304" pitchFamily="18" charset="0"/>
              </a:rPr>
              <a:t>3. </a:t>
            </a:r>
            <a:r>
              <a:rPr lang="en-US" sz="2800" dirty="0" err="1" smtClean="0">
                <a:latin typeface="Times New Roman" panose="02020603050405020304" pitchFamily="18" charset="0"/>
                <a:cs typeface="Times New Roman" panose="02020603050405020304" pitchFamily="18" charset="0"/>
              </a:rPr>
              <a:t>Tính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khối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AgNO</a:t>
            </a:r>
            <a:r>
              <a:rPr lang="en-US" sz="2800" baseline="-25000" dirty="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lượng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glucozơ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trên</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r>
              <a:rPr lang="en-US" sz="2800" b="1" u="sng" dirty="0" err="1" smtClean="0">
                <a:solidFill>
                  <a:srgbClr val="002060"/>
                </a:solidFill>
                <a:latin typeface="Times New Roman" pitchFamily="18" charset="0"/>
                <a:cs typeface="Times New Roman" pitchFamily="18" charset="0"/>
              </a:rPr>
              <a:t>Giải</a:t>
            </a:r>
            <a:r>
              <a:rPr lang="en-US" sz="2800" b="1" u="sng" dirty="0" smtClean="0">
                <a:solidFill>
                  <a:srgbClr val="002060"/>
                </a:solidFill>
                <a:latin typeface="Times New Roman" pitchFamily="18" charset="0"/>
                <a:cs typeface="Times New Roman"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00891" y="275338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itchFamily="18" charset="0"/>
                <a:cs typeface="Times New Roman" pitchFamily="18" charset="0"/>
              </a:rPr>
              <a:t> = m/M = 54/180 = 0,3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7"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5181600"/>
            <a:ext cx="8534400"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AgNO</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itchFamily="18" charset="0"/>
                <a:cs typeface="Times New Roman" pitchFamily="18" charset="0"/>
              </a:rPr>
              <a:t> = 0,6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AgNO</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itchFamily="18" charset="0"/>
                <a:cs typeface="Times New Roman" pitchFamily="18" charset="0"/>
              </a:rPr>
              <a:t> = n x M = 0,6 x 170 = 102 g</a:t>
            </a:r>
            <a:endParaRPr lang="en-US" sz="2800" dirty="0">
              <a:solidFill>
                <a:srgbClr val="002060"/>
              </a:solidFill>
              <a:latin typeface="Times New Roman" pitchFamily="18" charset="0"/>
              <a:cs typeface="Times New Roman" pitchFamily="18" charset="0"/>
            </a:endParaRPr>
          </a:p>
        </p:txBody>
      </p:sp>
      <p:grpSp>
        <p:nvGrpSpPr>
          <p:cNvPr id="18" name="Group 17"/>
          <p:cNvGrpSpPr/>
          <p:nvPr/>
        </p:nvGrpSpPr>
        <p:grpSpPr>
          <a:xfrm>
            <a:off x="6553200" y="3438579"/>
            <a:ext cx="1524000" cy="398572"/>
            <a:chOff x="5334000" y="5011628"/>
            <a:chExt cx="1219200" cy="398572"/>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531679"/>
            <a:ext cx="1219200" cy="114146"/>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8" name="Rectangle 27"/>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a:t>
            </a:r>
            <a:r>
              <a:rPr lang="en-US" sz="2400" dirty="0" smtClean="0">
                <a:solidFill>
                  <a:srgbClr val="FF0000"/>
                </a:solidFill>
                <a:latin typeface="Times New Roman" panose="02020603050405020304" pitchFamily="18" charset="0"/>
                <a:cs typeface="Times New Roman" panose="02020603050405020304" pitchFamily="18" charset="0"/>
              </a:rPr>
              <a:t>2AgNO</a:t>
            </a:r>
            <a:r>
              <a:rPr lang="en-US" sz="2400" baseline="-25000" dirty="0" smtClean="0">
                <a:solidFill>
                  <a:srgbClr val="FF0000"/>
                </a:solidFill>
                <a:latin typeface="Times New Roman" panose="02020603050405020304" pitchFamily="18" charset="0"/>
                <a:cs typeface="Times New Roman" panose="02020603050405020304" pitchFamily="18" charset="0"/>
              </a:rPr>
              <a:t>3</a:t>
            </a:r>
            <a:r>
              <a:rPr lang="en-US" sz="2400" baseline="-25000" dirty="0" smtClean="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1813089" y="4415135"/>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C0C92"/>
                </a:solidFill>
                <a:latin typeface="Times New Roman" panose="02020603050405020304" pitchFamily="18" charset="0"/>
                <a:cs typeface="Times New Roman" panose="02020603050405020304" pitchFamily="18" charset="0"/>
              </a:rPr>
              <a:t>+ 2Ag↓</a:t>
            </a:r>
            <a:r>
              <a:rPr lang="en-US" sz="2400" baseline="-25000" dirty="0" smtClean="0">
                <a:solidFill>
                  <a:srgbClr val="0C0C92"/>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85103" y="4021723"/>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0,3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4" name="Rectangle 33"/>
          <p:cNvSpPr/>
          <p:nvPr/>
        </p:nvSpPr>
        <p:spPr>
          <a:xfrm>
            <a:off x="3469288" y="3998104"/>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0,6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246063557"/>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ppt_x"/>
                                          </p:val>
                                        </p:tav>
                                        <p:tav tm="100000">
                                          <p:val>
                                            <p:strVal val="#ppt_x"/>
                                          </p:val>
                                        </p:tav>
                                      </p:tavLst>
                                    </p:anim>
                                    <p:anim calcmode="lin" valueType="num">
                                      <p:cBhvr additive="base">
                                        <p:cTn id="2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3" grpId="0"/>
      <p:bldP spid="2" grpId="0"/>
      <p:bldP spid="3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48</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28600" y="838200"/>
            <a:ext cx="8839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anose="02020603050405020304"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7: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18 </a:t>
            </a:r>
            <a:r>
              <a:rPr lang="en-US" sz="2800" dirty="0">
                <a:latin typeface="Times New Roman" panose="02020603050405020304" pitchFamily="18" charset="0"/>
                <a:cs typeface="Times New Roman" panose="02020603050405020304" pitchFamily="18" charset="0"/>
              </a:rPr>
              <a:t>gam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AgNO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/NH</a:t>
            </a:r>
            <a:r>
              <a:rPr lang="en-US" sz="2800" baseline="-25000" dirty="0" smtClean="0">
                <a:latin typeface="Times New Roman" panose="02020603050405020304" pitchFamily="18" charset="0"/>
                <a:cs typeface="Times New Roman" panose="02020603050405020304" pitchFamily="18" charset="0"/>
              </a:rPr>
              <a:t>3. </a:t>
            </a:r>
            <a:r>
              <a:rPr lang="en-US" sz="2800" dirty="0" err="1" smtClean="0">
                <a:latin typeface="Times New Roman" panose="02020603050405020304" pitchFamily="18" charset="0"/>
                <a:cs typeface="Times New Roman" panose="02020603050405020304" pitchFamily="18" charset="0"/>
              </a:rPr>
              <a:t>Tính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khối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AgNO</a:t>
            </a:r>
            <a:r>
              <a:rPr lang="en-US" sz="2800" baseline="-25000" dirty="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lượng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glucozơ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trên</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r>
              <a:rPr lang="en-US" sz="2800" b="1" u="sng" dirty="0" err="1" smtClean="0">
                <a:solidFill>
                  <a:srgbClr val="002060"/>
                </a:solidFill>
                <a:latin typeface="Times New Roman" pitchFamily="18" charset="0"/>
                <a:cs typeface="Times New Roman" pitchFamily="18" charset="0"/>
              </a:rPr>
              <a:t>Giải</a:t>
            </a:r>
            <a:r>
              <a:rPr lang="en-US" sz="2800" b="1" u="sng" dirty="0" smtClean="0">
                <a:solidFill>
                  <a:srgbClr val="002060"/>
                </a:solidFill>
                <a:latin typeface="Times New Roman" pitchFamily="18" charset="0"/>
                <a:cs typeface="Times New Roman"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200891" y="275338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itchFamily="18" charset="0"/>
                <a:cs typeface="Times New Roman" pitchFamily="18" charset="0"/>
              </a:rPr>
              <a:t> = m/M = 18/180 = 0,1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7"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5181600"/>
            <a:ext cx="8534400"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AgNO</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itchFamily="18" charset="0"/>
                <a:cs typeface="Times New Roman" pitchFamily="18" charset="0"/>
              </a:rPr>
              <a:t> = 0,2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AgNO</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itchFamily="18" charset="0"/>
                <a:cs typeface="Times New Roman" pitchFamily="18" charset="0"/>
              </a:rPr>
              <a:t> = n x M = 0,2 x 170 = 34 g</a:t>
            </a:r>
            <a:endParaRPr lang="en-US" sz="2800" dirty="0">
              <a:solidFill>
                <a:srgbClr val="002060"/>
              </a:solidFill>
              <a:latin typeface="Times New Roman" pitchFamily="18" charset="0"/>
              <a:cs typeface="Times New Roman" pitchFamily="18" charset="0"/>
            </a:endParaRPr>
          </a:p>
        </p:txBody>
      </p:sp>
      <p:grpSp>
        <p:nvGrpSpPr>
          <p:cNvPr id="18" name="Group 17"/>
          <p:cNvGrpSpPr/>
          <p:nvPr/>
        </p:nvGrpSpPr>
        <p:grpSpPr>
          <a:xfrm>
            <a:off x="6553200" y="3438579"/>
            <a:ext cx="1524000" cy="398572"/>
            <a:chOff x="5334000" y="5011628"/>
            <a:chExt cx="1219200" cy="398572"/>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531679"/>
            <a:ext cx="1219200" cy="114146"/>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8" name="Rectangle 27"/>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a:t>
            </a:r>
            <a:r>
              <a:rPr lang="en-US" sz="2400" dirty="0" smtClean="0">
                <a:solidFill>
                  <a:srgbClr val="FF0000"/>
                </a:solidFill>
                <a:latin typeface="Times New Roman" panose="02020603050405020304" pitchFamily="18" charset="0"/>
                <a:cs typeface="Times New Roman" panose="02020603050405020304" pitchFamily="18" charset="0"/>
              </a:rPr>
              <a:t>2AgNO</a:t>
            </a:r>
            <a:r>
              <a:rPr lang="en-US" sz="2400" baseline="-25000" dirty="0" smtClean="0">
                <a:solidFill>
                  <a:srgbClr val="FF0000"/>
                </a:solidFill>
                <a:latin typeface="Times New Roman" panose="02020603050405020304" pitchFamily="18" charset="0"/>
                <a:cs typeface="Times New Roman" panose="02020603050405020304" pitchFamily="18" charset="0"/>
              </a:rPr>
              <a:t>3</a:t>
            </a:r>
            <a:r>
              <a:rPr lang="en-US" sz="2400" baseline="-25000" dirty="0" smtClean="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1813089" y="4415135"/>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C0C92"/>
                </a:solidFill>
                <a:latin typeface="Times New Roman" panose="02020603050405020304" pitchFamily="18" charset="0"/>
                <a:cs typeface="Times New Roman" panose="02020603050405020304" pitchFamily="18" charset="0"/>
              </a:rPr>
              <a:t>+ 2Ag↓</a:t>
            </a:r>
            <a:r>
              <a:rPr lang="en-US" sz="2400" baseline="-25000" dirty="0" smtClean="0">
                <a:solidFill>
                  <a:srgbClr val="0C0C92"/>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85103" y="4021723"/>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0,1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4" name="Rectangle 33"/>
          <p:cNvSpPr/>
          <p:nvPr/>
        </p:nvSpPr>
        <p:spPr>
          <a:xfrm>
            <a:off x="3469288" y="3998104"/>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0,2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 name="Rectangle 2"/>
          <p:cNvSpPr/>
          <p:nvPr/>
        </p:nvSpPr>
        <p:spPr>
          <a:xfrm>
            <a:off x="5015247" y="1794172"/>
            <a:ext cx="2877730" cy="523220"/>
          </a:xfrm>
          <a:prstGeom prst="rect">
            <a:avLst/>
          </a:prstGeom>
        </p:spPr>
        <p:txBody>
          <a:bodyPr wrap="square">
            <a:spAutoFit/>
          </a:bodyPr>
          <a:lstStyle/>
          <a:p>
            <a:r>
              <a:rPr lang="en-US" sz="2800" dirty="0" smtClean="0">
                <a:solidFill>
                  <a:srgbClr val="FF0000"/>
                </a:solidFill>
                <a:latin typeface="Times New Roman" pitchFamily="18" charset="0"/>
                <a:cs typeface="Times New Roman" pitchFamily="18" charset="0"/>
              </a:rPr>
              <a:t>m </a:t>
            </a:r>
            <a:r>
              <a:rPr lang="en-US" sz="2800" dirty="0">
                <a:solidFill>
                  <a:srgbClr val="FF0000"/>
                </a:solidFill>
                <a:latin typeface="Times New Roman" pitchFamily="18" charset="0"/>
                <a:cs typeface="Times New Roman" pitchFamily="18" charset="0"/>
              </a:rPr>
              <a:t>AgNO</a:t>
            </a:r>
            <a:r>
              <a:rPr lang="en-US" sz="2800" baseline="-25000" dirty="0">
                <a:solidFill>
                  <a:srgbClr val="FF0000"/>
                </a:solidFill>
                <a:latin typeface="Times New Roman" panose="02020603050405020304" pitchFamily="18" charset="0"/>
                <a:cs typeface="Times New Roman" panose="02020603050405020304" pitchFamily="18" charset="0"/>
              </a:rPr>
              <a:t>3</a:t>
            </a:r>
            <a:r>
              <a:rPr lang="en-US" sz="2800" dirty="0">
                <a:solidFill>
                  <a:srgbClr val="FF0000"/>
                </a:solidFill>
                <a:latin typeface="Times New Roman" pitchFamily="18" charset="0"/>
                <a:cs typeface="Times New Roman" pitchFamily="18" charset="0"/>
              </a:rPr>
              <a:t> = </a:t>
            </a:r>
            <a:r>
              <a:rPr lang="en-US" sz="2800" dirty="0" smtClean="0">
                <a:solidFill>
                  <a:srgbClr val="FF0000"/>
                </a:solidFill>
                <a:latin typeface="Times New Roman" pitchFamily="18" charset="0"/>
                <a:cs typeface="Times New Roman" pitchFamily="18" charset="0"/>
              </a:rPr>
              <a:t>34 </a:t>
            </a:r>
            <a:r>
              <a:rPr lang="en-US" sz="2800" dirty="0">
                <a:solidFill>
                  <a:srgbClr val="FF0000"/>
                </a:solidFill>
                <a:latin typeface="Times New Roman" pitchFamily="18" charset="0"/>
                <a:cs typeface="Times New Roman" pitchFamily="18" charset="0"/>
              </a:rPr>
              <a:t>g</a:t>
            </a:r>
          </a:p>
        </p:txBody>
      </p:sp>
    </p:spTree>
    <p:extLst>
      <p:ext uri="{BB962C8B-B14F-4D97-AF65-F5344CB8AC3E}">
        <p14:creationId xmlns:p14="http://schemas.microsoft.com/office/powerpoint/2010/main" val="2009910487"/>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ppt_x"/>
                                          </p:val>
                                        </p:tav>
                                        <p:tav tm="100000">
                                          <p:val>
                                            <p:strVal val="#ppt_x"/>
                                          </p:val>
                                        </p:tav>
                                      </p:tavLst>
                                    </p:anim>
                                    <p:anim calcmode="lin" valueType="num">
                                      <p:cBhvr additive="base">
                                        <p:cTn id="3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3" grpId="0"/>
      <p:bldP spid="2" grpId="0"/>
      <p:bldP spid="34"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371600" y="4267200"/>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4, 5, 6, </a:t>
            </a:r>
            <a:r>
              <a:rPr lang="en-US" sz="2800" b="1" dirty="0" smtClean="0">
                <a:solidFill>
                  <a:srgbClr val="002060"/>
                </a:solidFill>
                <a:latin typeface="Times New Roman" pitchFamily="18" charset="0"/>
                <a:cs typeface="Times New Roman" pitchFamily="18" charset="0"/>
              </a:rPr>
              <a:t>7</a:t>
            </a:r>
            <a:endParaRPr lang="en-US" sz="2800" b="1" dirty="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smtClean="0">
                <a:solidFill>
                  <a:srgbClr val="002060"/>
                </a:solidFill>
                <a:latin typeface="Times New Roman" pitchFamily="18" charset="0"/>
                <a:cs typeface="Times New Roman" pitchFamily="18" charset="0"/>
              </a:rPr>
              <a:t>Tài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liệu</a:t>
            </a:r>
            <a:r>
              <a:rPr lang="en-US" sz="2800" b="1" dirty="0" smtClean="0">
                <a:solidFill>
                  <a:srgbClr val="002060"/>
                </a:solidFill>
                <a:latin typeface="Times New Roman" pitchFamily="18" charset="0"/>
                <a:cs typeface="Times New Roman" pitchFamily="18" charset="0"/>
              </a:rPr>
              <a:t> học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số</a:t>
            </a:r>
            <a:r>
              <a:rPr lang="en-US" sz="2800" b="1" dirty="0" smtClean="0">
                <a:solidFill>
                  <a:srgbClr val="002060"/>
                </a:solidFill>
                <a:latin typeface="Times New Roman" pitchFamily="18" charset="0"/>
                <a:cs typeface="Times New Roman" pitchFamily="18" charset="0"/>
              </a:rPr>
              <a:t> 1 - </a:t>
            </a:r>
            <a:r>
              <a:rPr lang="en-US" sz="2800" b="1" dirty="0" err="1" smtClean="0">
                <a:solidFill>
                  <a:srgbClr val="002060"/>
                </a:solidFill>
                <a:latin typeface="Times New Roman" pitchFamily="18" charset="0"/>
                <a:cs typeface="Times New Roman" pitchFamily="18" charset="0"/>
              </a:rPr>
              <a:t>trang</a:t>
            </a:r>
            <a:r>
              <a:rPr lang="en-US" sz="2800" b="1" dirty="0" smtClean="0">
                <a:solidFill>
                  <a:srgbClr val="002060"/>
                </a:solidFill>
                <a:latin typeface="Times New Roman" pitchFamily="18" charset="0"/>
                <a:cs typeface="Times New Roman" pitchFamily="18" charset="0"/>
              </a:rPr>
              <a:t> 3) </a:t>
            </a:r>
            <a:endParaRPr lang="en-US" sz="2800" b="1" dirty="0">
              <a:solidFill>
                <a:srgbClr val="002060"/>
              </a:solidFill>
              <a:latin typeface="Times New Roman" pitchFamily="18" charset="0"/>
              <a:cs typeface="Times New Roman" pitchFamily="18" charset="0"/>
            </a:endParaRP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xmlns=""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xmlns="" id="{3F135474-4BBB-42D2-BCA3-46BB3182EFA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49</a:t>
            </a:fld>
            <a:r>
              <a:rPr lang="en-US" sz="1600" b="1" dirty="0" smtClean="0">
                <a:solidFill>
                  <a:srgbClr val="002060"/>
                </a:solidFill>
              </a:rPr>
              <a:t>/46</a:t>
            </a:r>
            <a:endParaRPr lang="en-US" sz="1600" b="1" dirty="0">
              <a:solidFill>
                <a:srgbClr val="002060"/>
              </a:solidFill>
            </a:endParaRPr>
          </a:p>
        </p:txBody>
      </p:sp>
      <p:sp>
        <p:nvSpPr>
          <p:cNvPr id="22" name="Rectangle 21">
            <a:extLst>
              <a:ext uri="{FF2B5EF4-FFF2-40B4-BE49-F238E27FC236}">
                <a16:creationId xmlns:a16="http://schemas.microsoft.com/office/drawing/2014/main" xmlns=""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1239520" y="1219200"/>
            <a:ext cx="640080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64. </a:t>
            </a:r>
            <a:r>
              <a:rPr lang="vi-VN" sz="3200" b="1" dirty="0">
                <a:solidFill>
                  <a:srgbClr val="00B050"/>
                </a:solidFill>
                <a:latin typeface="Times New Roman" pitchFamily="18" charset="0"/>
                <a:cs typeface="Times New Roman" pitchFamily="18" charset="0"/>
              </a:rPr>
              <a:t>SACCAROZƠ, TINH BỘT VÀ XENLULOZƠ</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xmlns=""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xmlns="" id="{123EE555-881B-44FA-9485-D8D49F66335D}"/>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50</a:t>
            </a:fld>
            <a:r>
              <a:rPr lang="en-US" sz="1600" b="1" dirty="0" smtClean="0">
                <a:solidFill>
                  <a:srgbClr val="002060"/>
                </a:solidFill>
              </a:rPr>
              <a:t>/46</a:t>
            </a:r>
            <a:endParaRPr lang="en-US" sz="1600" b="1" dirty="0">
              <a:solidFill>
                <a:srgbClr val="002060"/>
              </a:solidFill>
            </a:endParaRPr>
          </a:p>
        </p:txBody>
      </p:sp>
      <p:sp>
        <p:nvSpPr>
          <p:cNvPr id="19" name="Rectangle 18">
            <a:extLst>
              <a:ext uri="{FF2B5EF4-FFF2-40B4-BE49-F238E27FC236}">
                <a16:creationId xmlns:a16="http://schemas.microsoft.com/office/drawing/2014/main" xmlns=""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1981200" y="2590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1939925" y="3695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2590799" y="3217863"/>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2695530" y="2633088"/>
            <a:ext cx="1883849" cy="584775"/>
          </a:xfrm>
          <a:prstGeom prst="rect">
            <a:avLst/>
          </a:prstGeom>
          <a:noFill/>
          <a:ln w="9525" algn="ctr">
            <a:noFill/>
            <a:miter lim="800000"/>
            <a:headEnd/>
            <a:tailEnd/>
          </a:ln>
        </p:spPr>
        <p:txBody>
          <a:bodyPr wrap="none">
            <a:spAutoFit/>
          </a:bodyPr>
          <a:lstStyle/>
          <a:p>
            <a:pPr eaLnBrk="0" hangingPunct="0"/>
            <a:r>
              <a:rPr lang="vi-VN" sz="3200" dirty="0">
                <a:solidFill>
                  <a:srgbClr val="002060"/>
                </a:solidFill>
                <a:latin typeface="Times New Roman" pitchFamily="18" charset="0"/>
                <a:cs typeface="Times New Roman" pitchFamily="18" charset="0"/>
              </a:rPr>
              <a:t>Saccarozơ</a:t>
            </a:r>
          </a:p>
        </p:txBody>
      </p:sp>
      <p:sp>
        <p:nvSpPr>
          <p:cNvPr id="34" name="Text Box 13"/>
          <p:cNvSpPr txBox="1">
            <a:spLocks noChangeArrowheads="1"/>
          </p:cNvSpPr>
          <p:nvPr/>
        </p:nvSpPr>
        <p:spPr bwMode="gray">
          <a:xfrm>
            <a:off x="2160588" y="2608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2660650" y="3700463"/>
            <a:ext cx="3130550" cy="584200"/>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Tinh</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bột</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2119313" y="3713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grpSp>
        <p:nvGrpSpPr>
          <p:cNvPr id="37" name="Group 7">
            <a:extLst>
              <a:ext uri="{FF2B5EF4-FFF2-40B4-BE49-F238E27FC236}">
                <a16:creationId xmlns:a16="http://schemas.microsoft.com/office/drawing/2014/main" xmlns="" id="{B3DBC52C-D7DE-4975-AA9D-04093EC4A78B}"/>
              </a:ext>
            </a:extLst>
          </p:cNvPr>
          <p:cNvGrpSpPr>
            <a:grpSpLocks/>
          </p:cNvGrpSpPr>
          <p:nvPr/>
        </p:nvGrpSpPr>
        <p:grpSpPr bwMode="auto">
          <a:xfrm>
            <a:off x="1905000" y="4818063"/>
            <a:ext cx="762000" cy="665163"/>
            <a:chOff x="3174" y="2656"/>
            <a:chExt cx="1549" cy="1351"/>
          </a:xfrm>
          <a:solidFill>
            <a:schemeClr val="accent6">
              <a:lumMod val="60000"/>
              <a:lumOff val="40000"/>
            </a:schemeClr>
          </a:solidFill>
        </p:grpSpPr>
        <p:sp>
          <p:nvSpPr>
            <p:cNvPr id="38" name="AutoShape 8">
              <a:extLst>
                <a:ext uri="{FF2B5EF4-FFF2-40B4-BE49-F238E27FC236}">
                  <a16:creationId xmlns:a16="http://schemas.microsoft.com/office/drawing/2014/main" xmlns=""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9">
              <a:extLst>
                <a:ext uri="{FF2B5EF4-FFF2-40B4-BE49-F238E27FC236}">
                  <a16:creationId xmlns:a16="http://schemas.microsoft.com/office/drawing/2014/main" xmlns=""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40" name="AutoShape 10">
              <a:extLst>
                <a:ext uri="{FF2B5EF4-FFF2-40B4-BE49-F238E27FC236}">
                  <a16:creationId xmlns:a16="http://schemas.microsoft.com/office/drawing/2014/main" xmlns=""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1" name="Text Box 15">
            <a:extLst>
              <a:ext uri="{FF2B5EF4-FFF2-40B4-BE49-F238E27FC236}">
                <a16:creationId xmlns:a16="http://schemas.microsoft.com/office/drawing/2014/main" xmlns="" id="{9F73CCFD-59A4-4F67-A8D7-F2B83C61A266}"/>
              </a:ext>
            </a:extLst>
          </p:cNvPr>
          <p:cNvSpPr txBox="1">
            <a:spLocks noChangeArrowheads="1"/>
          </p:cNvSpPr>
          <p:nvPr/>
        </p:nvSpPr>
        <p:spPr bwMode="auto">
          <a:xfrm>
            <a:off x="2648491" y="4822826"/>
            <a:ext cx="3130550" cy="584200"/>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Xenlulozơ</a:t>
            </a:r>
            <a:endParaRPr lang="en-US" sz="3200" dirty="0">
              <a:solidFill>
                <a:srgbClr val="002060"/>
              </a:solidFill>
              <a:latin typeface="Times New Roman" pitchFamily="18" charset="0"/>
              <a:cs typeface="Times New Roman" pitchFamily="18" charset="0"/>
            </a:endParaRPr>
          </a:p>
        </p:txBody>
      </p:sp>
      <p:sp>
        <p:nvSpPr>
          <p:cNvPr id="42" name="Text Box 16">
            <a:extLst>
              <a:ext uri="{FF2B5EF4-FFF2-40B4-BE49-F238E27FC236}">
                <a16:creationId xmlns:a16="http://schemas.microsoft.com/office/drawing/2014/main" xmlns="" id="{20FC02C9-D074-4B50-9BB8-0386119A12B9}"/>
              </a:ext>
            </a:extLst>
          </p:cNvPr>
          <p:cNvSpPr txBox="1">
            <a:spLocks noChangeArrowheads="1"/>
          </p:cNvSpPr>
          <p:nvPr/>
        </p:nvSpPr>
        <p:spPr bwMode="gray">
          <a:xfrm>
            <a:off x="2107154" y="4835526"/>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sp>
        <p:nvSpPr>
          <p:cNvPr id="49" name="Line 11">
            <a:extLst>
              <a:ext uri="{FF2B5EF4-FFF2-40B4-BE49-F238E27FC236}">
                <a16:creationId xmlns:a16="http://schemas.microsoft.com/office/drawing/2014/main" xmlns="" id="{1E22E3C9-81D5-44E1-9491-8109F2E79B3F}"/>
              </a:ext>
            </a:extLst>
          </p:cNvPr>
          <p:cNvSpPr>
            <a:spLocks noChangeShapeType="1"/>
          </p:cNvSpPr>
          <p:nvPr/>
        </p:nvSpPr>
        <p:spPr bwMode="auto">
          <a:xfrm>
            <a:off x="2590799" y="4347175"/>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0" name="Line 11">
            <a:extLst>
              <a:ext uri="{FF2B5EF4-FFF2-40B4-BE49-F238E27FC236}">
                <a16:creationId xmlns:a16="http://schemas.microsoft.com/office/drawing/2014/main" xmlns="" id="{4E1C0398-197F-4CDF-BDB5-69B179F48B51}"/>
              </a:ext>
            </a:extLst>
          </p:cNvPr>
          <p:cNvSpPr>
            <a:spLocks noChangeShapeType="1"/>
          </p:cNvSpPr>
          <p:nvPr/>
        </p:nvSpPr>
        <p:spPr bwMode="auto">
          <a:xfrm>
            <a:off x="2590799" y="5435812"/>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sp>
        <p:nvSpPr>
          <p:cNvPr id="22" name="Slide Number Placeholder 26"/>
          <p:cNvSpPr>
            <a:spLocks noGrp="1"/>
          </p:cNvSpPr>
          <p:nvPr>
            <p:ph type="sldNum" sz="quarter" idx="12"/>
          </p:nvPr>
        </p:nvSpPr>
        <p:spPr>
          <a:xfrm>
            <a:off x="7772400" y="6416675"/>
            <a:ext cx="1371600" cy="365125"/>
          </a:xfrm>
        </p:spPr>
        <p:txBody>
          <a:bodyPr/>
          <a:lstStyle/>
          <a:p>
            <a:r>
              <a:rPr lang="en-US" sz="1600" b="1" dirty="0">
                <a:solidFill>
                  <a:srgbClr val="002060"/>
                </a:solidFill>
                <a:latin typeface="Calibri" panose="020F0502020204030204" pitchFamily="34" charset="0"/>
                <a:cs typeface="Calibri" panose="020F0502020204030204" pitchFamily="34" charset="0"/>
              </a:rPr>
              <a:t>Slide </a:t>
            </a:r>
            <a:fld id="{3DF49994-E2F1-49D2-9560-9452244A1B97}" type="slidenum">
              <a:rPr lang="en-US" sz="1600" b="1" smtClean="0">
                <a:solidFill>
                  <a:srgbClr val="002060"/>
                </a:solidFill>
                <a:latin typeface="Calibri" panose="020F0502020204030204" pitchFamily="34" charset="0"/>
                <a:cs typeface="Calibri" panose="020F0502020204030204" pitchFamily="34" charset="0"/>
              </a:rPr>
              <a:pPr/>
              <a:t>51</a:t>
            </a:fld>
            <a:r>
              <a:rPr lang="en-US" sz="1600" b="1" dirty="0" smtClean="0">
                <a:solidFill>
                  <a:srgbClr val="002060"/>
                </a:solidFill>
                <a:latin typeface="Calibri" panose="020F0502020204030204" pitchFamily="34" charset="0"/>
                <a:cs typeface="Calibri" panose="020F0502020204030204" pitchFamily="34" charset="0"/>
              </a:rPr>
              <a:t>/46</a:t>
            </a:r>
            <a:endParaRPr lang="en-US" sz="1600" b="1" dirty="0">
              <a:solidFill>
                <a:srgbClr val="002060"/>
              </a:solidFill>
              <a:latin typeface="Calibri" panose="020F0502020204030204" pitchFamily="34" charset="0"/>
              <a:cs typeface="Calibri" panose="020F0502020204030204" pitchFamily="34" charset="0"/>
            </a:endParaRPr>
          </a:p>
        </p:txBody>
      </p:sp>
      <p:pic>
        <p:nvPicPr>
          <p:cNvPr id="21" name="Picture 20">
            <a:extLst>
              <a:ext uri="{FF2B5EF4-FFF2-40B4-BE49-F238E27FC236}">
                <a16:creationId xmlns:a16="http://schemas.microsoft.com/office/drawing/2014/main" xmlns=""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
        <p:nvSpPr>
          <p:cNvPr id="23" name="Date Placeholder 27">
            <a:extLst>
              <a:ext uri="{FF2B5EF4-FFF2-40B4-BE49-F238E27FC236}">
                <a16:creationId xmlns:a16="http://schemas.microsoft.com/office/drawing/2014/main" xmlns="" id="{A0D4304E-3720-4950-BA76-6435450AB033}"/>
              </a:ext>
            </a:extLst>
          </p:cNvPr>
          <p:cNvSpPr>
            <a:spLocks noGrp="1"/>
          </p:cNvSpPr>
          <p:nvPr>
            <p:ph type="dt" sz="half" idx="10"/>
          </p:nvPr>
        </p:nvSpPr>
        <p:spPr>
          <a:xfrm>
            <a:off x="40037" y="6357091"/>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15367</TotalTime>
  <Words>3295</Words>
  <Application>Microsoft Office PowerPoint</Application>
  <PresentationFormat>On-screen Show (4:3)</PresentationFormat>
  <Paragraphs>713</Paragraphs>
  <Slides>51</Slides>
  <Notes>48</Notes>
  <HiddenSlides>0</HiddenSlides>
  <MMClips>1</MMClips>
  <ScaleCrop>false</ScaleCrop>
  <HeadingPairs>
    <vt:vector size="4" baseType="variant">
      <vt:variant>
        <vt:lpstr>Theme</vt:lpstr>
      </vt:variant>
      <vt:variant>
        <vt:i4>4</vt:i4>
      </vt:variant>
      <vt:variant>
        <vt:lpstr>Slide Titles</vt:lpstr>
      </vt:variant>
      <vt:variant>
        <vt:i4>51</vt:i4>
      </vt:variant>
    </vt:vector>
  </HeadingPairs>
  <TitlesOfParts>
    <vt:vector size="55" baseType="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Windows User</cp:lastModifiedBy>
  <cp:revision>475</cp:revision>
  <dcterms:created xsi:type="dcterms:W3CDTF">2011-10-11T04:02:09Z</dcterms:created>
  <dcterms:modified xsi:type="dcterms:W3CDTF">2020-04-24T02:18:04Z</dcterms:modified>
</cp:coreProperties>
</file>